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4.webp" ContentType="image/webp"/>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67" r:id="rId3"/>
    <p:sldId id="277" r:id="rId4"/>
    <p:sldId id="256" r:id="rId5"/>
    <p:sldId id="290" r:id="rId6"/>
    <p:sldId id="291" r:id="rId7"/>
    <p:sldId id="263" r:id="rId8"/>
    <p:sldId id="259" r:id="rId9"/>
    <p:sldId id="289" r:id="rId10"/>
    <p:sldId id="292" r:id="rId11"/>
    <p:sldId id="260" r:id="rId12"/>
    <p:sldId id="261" r:id="rId13"/>
    <p:sldId id="294" r:id="rId14"/>
    <p:sldId id="275" r:id="rId15"/>
  </p:sldIdLst>
  <p:sldSz cx="12192000" cy="6858000"/>
  <p:notesSz cx="6858000" cy="9144000"/>
  <p:custDataLst>
    <p:tags r:id="rId1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gs" Target="tags/tag8.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12.jpeg>
</file>

<file path=ppt/media/image13.jpeg>
</file>

<file path=ppt/media/image2.jpeg>
</file>

<file path=ppt/media/image3.png>
</file>

<file path=ppt/media/image4.webp>
</file>

<file path=ppt/media/image5.jpeg>
</file>

<file path=ppt/media/image6.png>
</file>

<file path=ppt/media/image7.jpeg>
</file>

<file path=ppt/media/image8.jpeg>
</file>

<file path=ppt/media/image9.jpeg>
</file>

<file path=ppt/media/media1.mp4>
</file>

<file path=ppt/media/media2.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0.png"/><Relationship Id="rId3" Type="http://schemas.microsoft.com/office/2007/relationships/media" Target="../media/media2.mp3"/><Relationship Id="rId2" Type="http://schemas.openxmlformats.org/officeDocument/2006/relationships/audio" Target="../media/media2.mp3"/><Relationship Id="rId1" Type="http://schemas.openxmlformats.org/officeDocument/2006/relationships/image" Target="../media/image9.jpe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image" Target="../media/image11.jpe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2.jpeg"/><Relationship Id="rId2" Type="http://schemas.openxmlformats.org/officeDocument/2006/relationships/image" Target="../media/image13.jpeg"/><Relationship Id="rId1" Type="http://schemas.openxmlformats.org/officeDocument/2006/relationships/image" Target="../media/image11.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xml"/></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3.png"/><Relationship Id="rId3" Type="http://schemas.openxmlformats.org/officeDocument/2006/relationships/tags" Target="../tags/tag5.xml"/><Relationship Id="rId2" Type="http://schemas.microsoft.com/office/2007/relationships/media" Target="../media/media1.mp4"/><Relationship Id="rId1" Type="http://schemas.openxmlformats.org/officeDocument/2006/relationships/video" Target="../media/media1.mp4"/></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webp"/><Relationship Id="rId1" Type="http://schemas.openxmlformats.org/officeDocument/2006/relationships/tags" Target="../tags/tag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5.jpe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tags" Target="../tags/tag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alphaModFix amt="57000"/>
          </a:blip>
          <a:stretch>
            <a:fillRect/>
          </a:stretch>
        </a:blipFill>
        <a:effectLst/>
      </p:bgPr>
    </p:bg>
    <p:spTree>
      <p:nvGrpSpPr>
        <p:cNvPr id="1" name=""/>
        <p:cNvGrpSpPr/>
        <p:nvPr/>
      </p:nvGrpSpPr>
      <p:grpSpPr/>
      <p:sp>
        <p:nvSpPr>
          <p:cNvPr id="2" name="文本框 1"/>
          <p:cNvSpPr txBox="1"/>
          <p:nvPr/>
        </p:nvSpPr>
        <p:spPr>
          <a:xfrm>
            <a:off x="685800" y="454025"/>
            <a:ext cx="11708130" cy="1753235"/>
          </a:xfrm>
          <a:prstGeom prst="rect">
            <a:avLst/>
          </a:prstGeom>
          <a:noFill/>
        </p:spPr>
        <p:txBody>
          <a:bodyPr wrap="square" rtlCol="0" anchor="t">
            <a:spAutoFit/>
          </a:bodyPr>
          <a:p>
            <a:r>
              <a:rPr lang="en-US" altLang="zh-CN" sz="5400">
                <a:gradFill>
                  <a:gsLst>
                    <a:gs pos="0">
                      <a:srgbClr val="E30000"/>
                    </a:gs>
                    <a:gs pos="100000">
                      <a:srgbClr val="760303"/>
                    </a:gs>
                  </a:gsLst>
                  <a:lin scaled="0"/>
                </a:gra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I</a:t>
            </a:r>
            <a:r>
              <a:rPr lang="zh-CN" altLang="en-US" sz="5400">
                <a:gradFill>
                  <a:gsLst>
                    <a:gs pos="0">
                      <a:srgbClr val="E30000"/>
                    </a:gs>
                    <a:gs pos="100000">
                      <a:srgbClr val="760303"/>
                    </a:gs>
                  </a:gsLst>
                  <a:lin scaled="0"/>
                </a:gra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n</a:t>
            </a:r>
            <a:r>
              <a:rPr lang="zh-CN" altLang="en-US" sz="5400">
                <a:gradFill>
                  <a:gsLst>
                    <a:gs pos="0">
                      <a:srgbClr val="FE4444"/>
                    </a:gs>
                    <a:gs pos="100000">
                      <a:srgbClr val="832B2B"/>
                    </a:gs>
                  </a:gsLst>
                  <a:lin scaled="0"/>
                </a:gra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 dreams</a:t>
            </a:r>
            <a:r>
              <a:rPr lang="zh-CN" altLang="en-US" sz="5400">
                <a:gradFill>
                  <a:gsLst>
                    <a:gs pos="0">
                      <a:srgbClr val="E30000"/>
                    </a:gs>
                    <a:gs pos="100000">
                      <a:srgbClr val="760303"/>
                    </a:gs>
                  </a:gsLst>
                  <a:lin scaled="0"/>
                </a:gra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 </a:t>
            </a:r>
            <a:r>
              <a:rPr lang="zh-CN" altLang="en-US" sz="5400">
                <a:gradFill>
                  <a:gsLst>
                    <a:gs pos="0">
                      <a:srgbClr val="14CD68"/>
                    </a:gs>
                    <a:gs pos="100000">
                      <a:srgbClr val="035C7D"/>
                    </a:gs>
                  </a:gsLst>
                  <a:lin scaled="0"/>
                </a:gra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begin</a:t>
            </a:r>
            <a:r>
              <a:rPr lang="zh-CN" altLang="en-US" sz="5400">
                <a:gradFill>
                  <a:gsLst>
                    <a:gs pos="0">
                      <a:srgbClr val="FBFB11"/>
                    </a:gs>
                    <a:gs pos="100000">
                      <a:srgbClr val="838309"/>
                    </a:gs>
                  </a:gsLst>
                  <a:lin scaled="0"/>
                </a:gra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 </a:t>
            </a:r>
            <a:r>
              <a:rPr lang="zh-CN" altLang="en-US" sz="5400">
                <a:gradFill>
                  <a:gsLst>
                    <a:gs pos="0">
                      <a:srgbClr val="007BD3"/>
                    </a:gs>
                    <a:gs pos="100000">
                      <a:srgbClr val="034373"/>
                    </a:gs>
                  </a:gsLst>
                  <a:lin scaled="0"/>
                </a:gra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the</a:t>
            </a:r>
            <a:r>
              <a:rPr lang="en-US" altLang="zh-CN" sz="5400">
                <a:solidFill>
                  <a:srgbClr val="C00000"/>
                </a:soli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 </a:t>
            </a:r>
            <a:r>
              <a:rPr lang="zh-CN" altLang="en-US" sz="5400">
                <a:gradFill>
                  <a:gsLst>
                    <a:gs pos="0">
                      <a:srgbClr val="007BD3"/>
                    </a:gs>
                    <a:gs pos="100000">
                      <a:srgbClr val="034373"/>
                    </a:gs>
                  </a:gsLst>
                  <a:lin scaled="0"/>
                </a:gra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responsibilities</a:t>
            </a:r>
            <a:endParaRPr lang="zh-CN" altLang="en-US" sz="5400">
              <a:gradFill>
                <a:gsLst>
                  <a:gs pos="0">
                    <a:srgbClr val="007BD3"/>
                  </a:gs>
                  <a:gs pos="100000">
                    <a:srgbClr val="034373"/>
                  </a:gs>
                </a:gsLst>
                <a:lin scaled="0"/>
              </a:gra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endParaRPr>
          </a:p>
          <a:p>
            <a:r>
              <a:rPr lang="en-US" altLang="zh-CN" sz="5400">
                <a:gradFill>
                  <a:gsLst>
                    <a:gs pos="0">
                      <a:srgbClr val="007BD3"/>
                    </a:gs>
                    <a:gs pos="100000">
                      <a:srgbClr val="034373"/>
                    </a:gs>
                  </a:gsLst>
                  <a:lin scaled="0"/>
                </a:gra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                                     </a:t>
            </a:r>
            <a:r>
              <a:rPr lang="en-US" altLang="zh-CN" sz="4000">
                <a:gradFill>
                  <a:gsLst>
                    <a:gs pos="0">
                      <a:srgbClr val="007BD3"/>
                    </a:gs>
                    <a:gs pos="100000">
                      <a:srgbClr val="034373"/>
                    </a:gs>
                  </a:gsLst>
                  <a:lin scaled="0"/>
                </a:gra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a:t>
            </a:r>
            <a:r>
              <a:rPr lang="zh-CN" altLang="en-US" sz="2800">
                <a:gradFill>
                  <a:gsLst>
                    <a:gs pos="0">
                      <a:srgbClr val="007BD3"/>
                    </a:gs>
                    <a:gs pos="100000">
                      <a:srgbClr val="034373"/>
                    </a:gs>
                  </a:gsLst>
                  <a:lin scaled="0"/>
                </a:gra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William Butler Yeats叶芝</a:t>
            </a:r>
            <a:endParaRPr lang="zh-CN" altLang="en-US" sz="2800">
              <a:gradFill>
                <a:gsLst>
                  <a:gs pos="0">
                    <a:srgbClr val="007BD3"/>
                  </a:gs>
                  <a:gs pos="100000">
                    <a:srgbClr val="034373"/>
                  </a:gs>
                </a:gsLst>
                <a:lin scaled="0"/>
              </a:gra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endParaRPr>
          </a:p>
        </p:txBody>
      </p:sp>
      <p:sp>
        <p:nvSpPr>
          <p:cNvPr id="3" name="文本框 2"/>
          <p:cNvSpPr txBox="1"/>
          <p:nvPr/>
        </p:nvSpPr>
        <p:spPr>
          <a:xfrm>
            <a:off x="2510790" y="1883410"/>
            <a:ext cx="7171055" cy="5262245"/>
          </a:xfrm>
          <a:prstGeom prst="rect">
            <a:avLst/>
          </a:prstGeom>
          <a:noFill/>
        </p:spPr>
        <p:txBody>
          <a:bodyPr wrap="square" rtlCol="0" anchor="t">
            <a:spAutoFit/>
          </a:bodyPr>
          <a:p>
            <a:r>
              <a:rPr lang="en-US" altLang="zh-CN" sz="2800">
                <a:latin typeface="华文楷体" panose="02010600040101010101" charset="-122"/>
                <a:ea typeface="华文楷体" panose="02010600040101010101" charset="-122"/>
                <a:cs typeface="华文楷体" panose="02010600040101010101" charset="-122"/>
              </a:rPr>
              <a:t>        </a:t>
            </a:r>
            <a:r>
              <a:rPr lang="zh-CN" altLang="en-US" sz="2800">
                <a:latin typeface="华文楷体" panose="02010600040101010101" charset="-122"/>
                <a:ea typeface="华文楷体" panose="02010600040101010101" charset="-122"/>
                <a:cs typeface="华文楷体" panose="02010600040101010101" charset="-122"/>
              </a:rPr>
              <a:t>1897到1898这两年叶芝与茉德交往密切，两人友谊升华，茉德告诉了叶芝自己痛苦纠葛的感情生活的事，这是两人认识多年来的第一次深切交流。自此叶芝开始对她之前的种种行为有了同情和理解。1899年叶芝到巴黎找茉德，两人互诉衷情，建立了“灵婚”关系，两人经常交流各自做的梦，叶芝曾有一次在半梦半醒之间发现茉德吻了他。茉德也曾做过和叶芝共结连理的梦。所以叶芝于1914年的诗集取名为《责任》并题词“责任始于梦”。</a:t>
            </a:r>
            <a:endParaRPr lang="zh-CN" altLang="en-US" sz="2800">
              <a:latin typeface="华文楷体" panose="02010600040101010101" charset="-122"/>
              <a:ea typeface="华文楷体" panose="02010600040101010101" charset="-122"/>
              <a:cs typeface="华文楷体" panose="02010600040101010101" charset="-122"/>
            </a:endParaRPr>
          </a:p>
          <a:p>
            <a:endParaRPr lang="zh-CN" altLang="en-US" sz="2800">
              <a:latin typeface="华文楷体" panose="02010600040101010101" charset="-122"/>
              <a:ea typeface="华文楷体" panose="02010600040101010101" charset="-122"/>
              <a:cs typeface="华文楷体" panose="02010600040101010101" charset="-122"/>
            </a:endParaRPr>
          </a:p>
        </p:txBody>
      </p:sp>
      <p:pic>
        <p:nvPicPr>
          <p:cNvPr id="4" name="折户伸治 - 潮鳴り (潮鸣)">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1040130" y="1955800"/>
            <a:ext cx="495300" cy="495300"/>
          </a:xfrm>
          <a:prstGeom prst="rect">
            <a:avLst/>
          </a:prstGeom>
        </p:spPr>
      </p:pic>
      <p:sp>
        <p:nvSpPr>
          <p:cNvPr id="5" name="文本框 4"/>
          <p:cNvSpPr txBox="1"/>
          <p:nvPr/>
        </p:nvSpPr>
        <p:spPr>
          <a:xfrm>
            <a:off x="1414145" y="1955800"/>
            <a:ext cx="9363075" cy="4523105"/>
          </a:xfrm>
          <a:prstGeom prst="rect">
            <a:avLst/>
          </a:prstGeom>
          <a:noFill/>
        </p:spPr>
        <p:txBody>
          <a:bodyPr wrap="square" rtlCol="0" anchor="t">
            <a:spAutoFit/>
          </a:bodyPr>
          <a:p>
            <a:pPr algn="ctr"/>
            <a:r>
              <a:rPr lang="en-US" altLang="zh-CN"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       </a:t>
            </a:r>
            <a:r>
              <a:rPr lang="zh-CN" altLang="en-US"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a </a:t>
            </a:r>
            <a:r>
              <a:rPr lang="en-US" altLang="zh-CN"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  </a:t>
            </a:r>
            <a:r>
              <a:rPr lang="zh-CN" altLang="en-US"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thousand readers </a:t>
            </a:r>
            <a:endParaRPr lang="zh-CN" altLang="en-US"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endParaRPr>
          </a:p>
          <a:p>
            <a:pPr algn="ctr"/>
            <a:r>
              <a:rPr lang="zh-CN" altLang="en-US"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have </a:t>
            </a:r>
            <a:r>
              <a:rPr lang="en-US" altLang="zh-CN"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 </a:t>
            </a:r>
            <a:r>
              <a:rPr lang="zh-CN" altLang="en-US"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a </a:t>
            </a:r>
            <a:r>
              <a:rPr lang="en-US" altLang="zh-CN"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   </a:t>
            </a:r>
            <a:r>
              <a:rPr lang="zh-CN" altLang="en-US"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thousand Hamlets</a:t>
            </a:r>
            <a:endParaRPr lang="zh-CN" altLang="en-US"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endParaRPr>
          </a:p>
          <a:p>
            <a:pPr algn="ctr"/>
            <a:endParaRPr lang="zh-CN" altLang="en-US"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endParaRPr>
          </a:p>
          <a:p>
            <a:pPr algn="ctr"/>
            <a:r>
              <a:rPr lang="en-US" altLang="zh-CN"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listen the music </a:t>
            </a:r>
            <a:endParaRPr lang="en-US" altLang="zh-CN"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endParaRPr>
          </a:p>
          <a:p>
            <a:pPr algn="ctr"/>
            <a:r>
              <a:rPr lang="en-US" altLang="zh-CN"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admire this sentence </a:t>
            </a:r>
            <a:endParaRPr lang="en-US" altLang="zh-CN"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endParaRPr>
          </a:p>
          <a:p>
            <a:pPr algn="ctr"/>
            <a:endParaRPr lang="en-US" altLang="zh-CN" sz="4800">
              <a:solidFill>
                <a:schemeClr val="tx1"/>
              </a:soli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4000" numSld="3" showWhenStopped="0">
                <p:cTn id="15" repeatCount="indefinite" fill="hold" display="1">
                  <p:stCondLst>
                    <p:cond delay="indefinite"/>
                  </p:stCondLst>
                  <p:endCondLst>
                    <p:cond evt="onStopAudio">
                      <p:tgtEl>
                        <p:sldTgt/>
                      </p:tgtEl>
                    </p:cond>
                  </p:endCondLst>
                </p:cTn>
                <p:tgtEl>
                  <p:spTgt spid="4"/>
                </p:tgtEl>
              </p:cMediaNode>
            </p:audio>
          </p:childTnLst>
        </p:cTn>
      </p:par>
    </p:tnLst>
    <p:bldLst>
      <p:bldP spid="3" grpId="0"/>
      <p:bldP spid="3" grpId="1"/>
      <p:bldP spid="5" grpId="0"/>
      <p:bldP spid="5" grpId="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37000"/>
          </a:blip>
          <a:stretch>
            <a:fillRect/>
          </a:stretch>
        </a:blipFill>
        <a:effectLst/>
      </p:bgPr>
    </p:bg>
    <p:spTree>
      <p:nvGrpSpPr>
        <p:cNvPr id="1" name=""/>
        <p:cNvGrpSpPr/>
        <p:nvPr/>
      </p:nvGrpSpPr>
      <p:grpSpPr/>
      <p:sp>
        <p:nvSpPr>
          <p:cNvPr id="3" name="矩形 2"/>
          <p:cNvSpPr/>
          <p:nvPr/>
        </p:nvSpPr>
        <p:spPr>
          <a:xfrm>
            <a:off x="5823585" y="181610"/>
            <a:ext cx="5976620" cy="3169285"/>
          </a:xfrm>
          <a:prstGeom prst="rect">
            <a:avLst/>
          </a:prstGeom>
          <a:noFill/>
          <a:ln>
            <a:noFill/>
          </a:ln>
        </p:spPr>
        <p:txBody>
          <a:bodyPr wrap="square" rtlCol="0" anchor="t">
            <a:spAutoFit/>
          </a:bodyPr>
          <a:p>
            <a:pPr algn="ctr"/>
            <a:r>
              <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rPr>
              <a:t>梦是潜意识的表达</a:t>
            </a:r>
            <a:endPar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endParaRPr>
          </a:p>
          <a:p>
            <a:pPr algn="ctr"/>
            <a:r>
              <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rPr>
              <a:t>而真正的责任铭刻于心</a:t>
            </a:r>
            <a:endPar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endParaRPr>
          </a:p>
          <a:p>
            <a:pPr algn="ctr"/>
            <a:r>
              <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rPr>
              <a:t>是由心而发</a:t>
            </a:r>
            <a:endPar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endParaRPr>
          </a:p>
          <a:p>
            <a:pPr algn="ctr"/>
            <a:r>
              <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rPr>
              <a:t>深深相信且坚持</a:t>
            </a:r>
            <a:endPar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endParaRPr>
          </a:p>
          <a:p>
            <a:pPr algn="ctr"/>
            <a:endPar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endParaRPr>
          </a:p>
        </p:txBody>
      </p:sp>
      <p:sp>
        <p:nvSpPr>
          <p:cNvPr id="2" name="文本框 1"/>
          <p:cNvSpPr txBox="1"/>
          <p:nvPr/>
        </p:nvSpPr>
        <p:spPr>
          <a:xfrm>
            <a:off x="243840" y="3169285"/>
            <a:ext cx="6096000" cy="3969385"/>
          </a:xfrm>
          <a:prstGeom prst="rect">
            <a:avLst/>
          </a:prstGeom>
          <a:noFill/>
        </p:spPr>
        <p:txBody>
          <a:bodyPr wrap="square" rtlCol="0" anchor="t">
            <a:spAutoFit/>
          </a:bodyPr>
          <a:p>
            <a:r>
              <a:rPr lang="zh-CN" altLang="en-US" sz="3600">
                <a:latin typeface="华文中宋" panose="02010600040101010101" charset="-122"/>
                <a:ea typeface="华文中宋" panose="02010600040101010101" charset="-122"/>
              </a:rPr>
              <a:t>Dreams are expressions of the subconscious（</a:t>
            </a:r>
            <a:r>
              <a:rPr lang="zh-CN" altLang="en-US" sz="3600">
                <a:latin typeface="华文中宋" panose="02010600040101010101" charset="-122"/>
                <a:ea typeface="华文中宋" panose="02010600040101010101" charset="-122"/>
              </a:rPr>
              <a:t>潜意识）</a:t>
            </a:r>
            <a:endParaRPr lang="zh-CN" altLang="en-US" sz="3600">
              <a:latin typeface="华文中宋" panose="02010600040101010101" charset="-122"/>
              <a:ea typeface="华文中宋" panose="02010600040101010101" charset="-122"/>
            </a:endParaRPr>
          </a:p>
          <a:p>
            <a:r>
              <a:rPr lang="zh-CN" altLang="en-US" sz="3600">
                <a:latin typeface="华文中宋" panose="02010600040101010101" charset="-122"/>
                <a:ea typeface="华文中宋" panose="02010600040101010101" charset="-122"/>
              </a:rPr>
              <a:t>And the real responsibility is engraved in the heart</a:t>
            </a:r>
            <a:endParaRPr lang="zh-CN" altLang="en-US" sz="3600">
              <a:latin typeface="华文中宋" panose="02010600040101010101" charset="-122"/>
              <a:ea typeface="华文中宋" panose="02010600040101010101" charset="-122"/>
            </a:endParaRPr>
          </a:p>
          <a:p>
            <a:r>
              <a:rPr lang="zh-CN" altLang="en-US" sz="3600">
                <a:latin typeface="华文中宋" panose="02010600040101010101" charset="-122"/>
                <a:ea typeface="华文中宋" panose="02010600040101010101" charset="-122"/>
              </a:rPr>
              <a:t>It comes from the heart</a:t>
            </a:r>
            <a:endParaRPr lang="zh-CN" altLang="en-US" sz="3600">
              <a:latin typeface="华文中宋" panose="02010600040101010101" charset="-122"/>
              <a:ea typeface="华文中宋" panose="02010600040101010101" charset="-122"/>
            </a:endParaRPr>
          </a:p>
          <a:p>
            <a:r>
              <a:rPr lang="zh-CN" altLang="en-US" sz="3600">
                <a:latin typeface="华文中宋" panose="02010600040101010101" charset="-122"/>
                <a:ea typeface="华文中宋" panose="02010600040101010101" charset="-122"/>
              </a:rPr>
              <a:t>Deeply believe and persist</a:t>
            </a:r>
            <a:endParaRPr lang="zh-CN" altLang="en-US" sz="3600">
              <a:latin typeface="华文中宋" panose="02010600040101010101" charset="-122"/>
              <a:ea typeface="华文中宋" panose="02010600040101010101" charset="-122"/>
            </a:endParaRPr>
          </a:p>
          <a:p>
            <a:endParaRPr lang="zh-CN" altLang="en-US" sz="3600">
              <a:latin typeface="华文中宋" panose="02010600040101010101" charset="-122"/>
              <a:ea typeface="华文中宋" panose="02010600040101010101" charset="-122"/>
            </a:endParaRPr>
          </a:p>
        </p:txBody>
      </p:sp>
      <p:pic>
        <p:nvPicPr>
          <p:cNvPr id="102" name="图片 101"/>
          <p:cNvPicPr>
            <a:picLocks noChangeAspect="1"/>
          </p:cNvPicPr>
          <p:nvPr/>
        </p:nvPicPr>
        <p:blipFill>
          <a:blip r:embed="rId2">
            <a:alphaModFix amt="60000"/>
          </a:blip>
          <a:stretch>
            <a:fillRect/>
          </a:stretch>
        </p:blipFill>
        <p:spPr>
          <a:xfrm rot="960000">
            <a:off x="1149985" y="611505"/>
            <a:ext cx="4864735" cy="3041650"/>
          </a:xfrm>
          <a:prstGeom prst="rect">
            <a:avLst/>
          </a:prstGeom>
          <a:noFill/>
          <a:ln w="9525">
            <a:noFill/>
          </a:ln>
          <a:effectLst>
            <a:softEdge rad="317500"/>
          </a:effectLst>
        </p:spPr>
      </p:pic>
      <p:pic>
        <p:nvPicPr>
          <p:cNvPr id="101" name="图片 100"/>
          <p:cNvPicPr/>
          <p:nvPr/>
        </p:nvPicPr>
        <p:blipFill>
          <a:blip r:embed="rId3">
            <a:alphaModFix amt="60000"/>
          </a:blip>
          <a:stretch>
            <a:fillRect/>
          </a:stretch>
        </p:blipFill>
        <p:spPr>
          <a:xfrm rot="20700000">
            <a:off x="6228080" y="2708275"/>
            <a:ext cx="3600000" cy="3600000"/>
          </a:xfrm>
          <a:prstGeom prst="rect">
            <a:avLst/>
          </a:prstGeom>
          <a:noFill/>
          <a:ln w="9525">
            <a:solidFill>
              <a:schemeClr val="accent1"/>
            </a:solidFill>
          </a:ln>
          <a:effectLst>
            <a:softEdge rad="127000"/>
          </a:effectLst>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37000"/>
          </a:blip>
          <a:stretch>
            <a:fillRect/>
          </a:stretch>
        </a:blipFill>
        <a:effectLst/>
      </p:bgPr>
    </p:bg>
    <p:spTree>
      <p:nvGrpSpPr>
        <p:cNvPr id="1" name=""/>
        <p:cNvGrpSpPr/>
        <p:nvPr/>
      </p:nvGrpSpPr>
      <p:grpSpPr/>
      <p:sp>
        <p:nvSpPr>
          <p:cNvPr id="3" name="矩形 2"/>
          <p:cNvSpPr/>
          <p:nvPr/>
        </p:nvSpPr>
        <p:spPr>
          <a:xfrm>
            <a:off x="6339840" y="321310"/>
            <a:ext cx="5078730" cy="2553335"/>
          </a:xfrm>
          <a:prstGeom prst="rect">
            <a:avLst/>
          </a:prstGeom>
          <a:noFill/>
          <a:ln>
            <a:noFill/>
          </a:ln>
        </p:spPr>
        <p:txBody>
          <a:bodyPr wrap="square" rtlCol="0" anchor="t">
            <a:spAutoFit/>
          </a:bodyPr>
          <a:p>
            <a:pPr algn="ctr"/>
            <a:r>
              <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rPr>
              <a:t>植入人的潜意识</a:t>
            </a:r>
            <a:endPar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endParaRPr>
          </a:p>
          <a:p>
            <a:pPr algn="ctr"/>
            <a:r>
              <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rPr>
              <a:t>与梦有异曲同工之妙</a:t>
            </a:r>
            <a:endPar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endParaRPr>
          </a:p>
          <a:p>
            <a:pPr algn="ctr"/>
            <a:r>
              <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rPr>
              <a:t>故在梦中若存责任</a:t>
            </a:r>
            <a:endPar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endParaRPr>
          </a:p>
          <a:p>
            <a:pPr algn="ctr"/>
            <a:r>
              <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rPr>
              <a:t>便是真正的责任</a:t>
            </a:r>
            <a:endParaRPr lang="zh-CN" altLang="en-US" sz="4000" b="1">
              <a:solidFill>
                <a:schemeClr val="tx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endParaRPr>
          </a:p>
        </p:txBody>
      </p:sp>
      <p:sp>
        <p:nvSpPr>
          <p:cNvPr id="2" name="文本框 1"/>
          <p:cNvSpPr txBox="1"/>
          <p:nvPr/>
        </p:nvSpPr>
        <p:spPr>
          <a:xfrm>
            <a:off x="703580" y="3201035"/>
            <a:ext cx="6096000" cy="3415030"/>
          </a:xfrm>
          <a:prstGeom prst="rect">
            <a:avLst/>
          </a:prstGeom>
          <a:noFill/>
        </p:spPr>
        <p:txBody>
          <a:bodyPr wrap="square" rtlCol="0" anchor="t">
            <a:spAutoFit/>
          </a:bodyPr>
          <a:p>
            <a:r>
              <a:rPr lang="zh-CN" altLang="en-US" sz="3600">
                <a:latin typeface="华文中宋" panose="02010600040101010101" charset="-122"/>
                <a:ea typeface="华文中宋" panose="02010600040101010101" charset="-122"/>
              </a:rPr>
              <a:t>Implant the subconscious mind of the person</a:t>
            </a:r>
            <a:endParaRPr lang="zh-CN" altLang="en-US" sz="3600">
              <a:latin typeface="华文中宋" panose="02010600040101010101" charset="-122"/>
              <a:ea typeface="华文中宋" panose="02010600040101010101" charset="-122"/>
            </a:endParaRPr>
          </a:p>
          <a:p>
            <a:r>
              <a:rPr lang="zh-CN" altLang="en-US" sz="3600">
                <a:latin typeface="华文中宋" panose="02010600040101010101" charset="-122"/>
                <a:ea typeface="华文中宋" panose="02010600040101010101" charset="-122"/>
              </a:rPr>
              <a:t>It's the same as dreams</a:t>
            </a:r>
            <a:endParaRPr lang="zh-CN" altLang="en-US" sz="3600">
              <a:latin typeface="华文中宋" panose="02010600040101010101" charset="-122"/>
              <a:ea typeface="华文中宋" panose="02010600040101010101" charset="-122"/>
            </a:endParaRPr>
          </a:p>
          <a:p>
            <a:r>
              <a:rPr lang="zh-CN" altLang="en-US" sz="3600">
                <a:latin typeface="华文中宋" panose="02010600040101010101" charset="-122"/>
                <a:ea typeface="华文中宋" panose="02010600040101010101" charset="-122"/>
              </a:rPr>
              <a:t>Therefore, there is responsibility in dreams</a:t>
            </a:r>
            <a:endParaRPr lang="zh-CN" altLang="en-US" sz="3600">
              <a:latin typeface="华文中宋" panose="02010600040101010101" charset="-122"/>
              <a:ea typeface="华文中宋" panose="02010600040101010101" charset="-122"/>
            </a:endParaRPr>
          </a:p>
          <a:p>
            <a:r>
              <a:rPr lang="zh-CN" altLang="en-US" sz="3600">
                <a:latin typeface="华文中宋" panose="02010600040101010101" charset="-122"/>
                <a:ea typeface="华文中宋" panose="02010600040101010101" charset="-122"/>
              </a:rPr>
              <a:t>It's the real responsibility</a:t>
            </a:r>
            <a:endParaRPr lang="zh-CN" altLang="en-US" sz="3600">
              <a:latin typeface="华文中宋" panose="02010600040101010101" charset="-122"/>
              <a:ea typeface="华文中宋" panose="02010600040101010101" charset="-122"/>
            </a:endParaRPr>
          </a:p>
        </p:txBody>
      </p:sp>
      <p:pic>
        <p:nvPicPr>
          <p:cNvPr id="101" name="图片 100"/>
          <p:cNvPicPr/>
          <p:nvPr/>
        </p:nvPicPr>
        <p:blipFill>
          <a:blip r:embed="rId2">
            <a:alphaModFix amt="60000"/>
          </a:blip>
          <a:stretch>
            <a:fillRect/>
          </a:stretch>
        </p:blipFill>
        <p:spPr>
          <a:xfrm rot="20700000">
            <a:off x="6228080" y="2708275"/>
            <a:ext cx="3600000" cy="3600000"/>
          </a:xfrm>
          <a:prstGeom prst="rect">
            <a:avLst/>
          </a:prstGeom>
          <a:noFill/>
          <a:ln w="9525">
            <a:solidFill>
              <a:schemeClr val="accent1"/>
            </a:solidFill>
          </a:ln>
          <a:effectLst>
            <a:softEdge rad="127000"/>
          </a:effectLst>
        </p:spPr>
      </p:pic>
      <p:pic>
        <p:nvPicPr>
          <p:cNvPr id="102" name="图片 101"/>
          <p:cNvPicPr>
            <a:picLocks noChangeAspect="1"/>
          </p:cNvPicPr>
          <p:nvPr/>
        </p:nvPicPr>
        <p:blipFill>
          <a:blip r:embed="rId3">
            <a:alphaModFix amt="60000"/>
          </a:blip>
          <a:stretch>
            <a:fillRect/>
          </a:stretch>
        </p:blipFill>
        <p:spPr>
          <a:xfrm rot="960000">
            <a:off x="1149985" y="611505"/>
            <a:ext cx="4864735" cy="3041650"/>
          </a:xfrm>
          <a:prstGeom prst="rect">
            <a:avLst/>
          </a:prstGeom>
          <a:noFill/>
          <a:ln w="9525">
            <a:noFill/>
          </a:ln>
          <a:effectLst>
            <a:softEdge rad="317500"/>
          </a:effectLst>
        </p:spPr>
      </p:pic>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563880" y="1951355"/>
            <a:ext cx="11064240" cy="1568450"/>
          </a:xfrm>
          <a:prstGeom prst="rect">
            <a:avLst/>
          </a:prstGeom>
          <a:noFill/>
        </p:spPr>
        <p:txBody>
          <a:bodyPr wrap="square" rtlCol="0">
            <a:spAutoFit/>
          </a:bodyPr>
          <a:p>
            <a:r>
              <a:rPr lang="en-US" altLang="zh-CN" sz="960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华文行楷" panose="02010800040101010101" charset="-122"/>
                <a:ea typeface="华文行楷" panose="02010800040101010101" charset="-122"/>
              </a:rPr>
              <a:t>That’s all </a:t>
            </a:r>
            <a:r>
              <a:rPr lang="zh-CN" altLang="en-US" sz="960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华文行楷" panose="02010800040101010101" charset="-122"/>
                <a:ea typeface="华文行楷" panose="02010800040101010101" charset="-122"/>
              </a:rPr>
              <a:t>，</a:t>
            </a:r>
            <a:r>
              <a:rPr lang="en-US" altLang="zh-CN" sz="960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华文行楷" panose="02010800040101010101" charset="-122"/>
                <a:ea typeface="华文行楷" panose="02010800040101010101" charset="-122"/>
              </a:rPr>
              <a:t>thank you.</a:t>
            </a:r>
            <a:endParaRPr lang="en-US" altLang="zh-CN" sz="960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华文行楷" panose="02010800040101010101" charset="-122"/>
              <a:ea typeface="华文行楷" panose="02010800040101010101" charset="-122"/>
            </a:endParaRPr>
          </a:p>
        </p:txBody>
      </p:sp>
      <p:sp>
        <p:nvSpPr>
          <p:cNvPr id="5" name="文本框 4"/>
          <p:cNvSpPr txBox="1"/>
          <p:nvPr/>
        </p:nvSpPr>
        <p:spPr>
          <a:xfrm>
            <a:off x="10448290" y="6297295"/>
            <a:ext cx="1611630" cy="368300"/>
          </a:xfrm>
          <a:prstGeom prst="rect">
            <a:avLst/>
          </a:prstGeom>
          <a:noFill/>
        </p:spPr>
        <p:txBody>
          <a:bodyPr wrap="none" rtlCol="0" anchor="t">
            <a:spAutoFit/>
          </a:bodyPr>
          <a:p>
            <a:r>
              <a:rPr lang="zh-CN" altLang="en-US">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华文楷体" panose="02010600040101010101" charset="-122"/>
                <a:ea typeface="华文楷体" panose="02010600040101010101" charset="-122"/>
                <a:sym typeface="+mn-ea"/>
              </a:rPr>
              <a:t>卢君超</a:t>
            </a:r>
            <a:r>
              <a:rPr lang="en-US" altLang="zh-CN">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华文楷体" panose="02010600040101010101" charset="-122"/>
                <a:ea typeface="华文楷体" panose="02010600040101010101" charset="-122"/>
                <a:sym typeface="+mn-ea"/>
              </a:rPr>
              <a:t> </a:t>
            </a:r>
            <a:r>
              <a:rPr lang="zh-CN" altLang="en-US">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华文楷体" panose="02010600040101010101" charset="-122"/>
                <a:ea typeface="华文楷体" panose="02010600040101010101" charset="-122"/>
                <a:sym typeface="+mn-ea"/>
              </a:rPr>
              <a:t>胡逢彬</a:t>
            </a: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p:sp>
        <p:nvSpPr>
          <p:cNvPr id="2" name="文本框 1"/>
          <p:cNvSpPr txBox="1"/>
          <p:nvPr/>
        </p:nvSpPr>
        <p:spPr>
          <a:xfrm>
            <a:off x="2717800" y="2174240"/>
            <a:ext cx="6756400" cy="1861185"/>
          </a:xfrm>
          <a:prstGeom prst="rect">
            <a:avLst/>
          </a:prstGeom>
          <a:noFill/>
        </p:spPr>
        <p:txBody>
          <a:bodyPr wrap="square" rtlCol="0">
            <a:spAutoFit/>
          </a:bodyPr>
          <a:p>
            <a:r>
              <a:rPr lang="en-US" altLang="zh-CN" sz="11500">
                <a:solidFill>
                  <a:schemeClr val="bg1"/>
                </a:solidFill>
                <a:latin typeface="华文行楷" panose="02010800040101010101" charset="-122"/>
                <a:ea typeface="华文行楷" panose="02010800040101010101" charset="-122"/>
              </a:rPr>
              <a:t>The </a:t>
            </a:r>
            <a:r>
              <a:rPr lang="en-US" altLang="zh-CN" sz="7200">
                <a:solidFill>
                  <a:schemeClr val="bg1"/>
                </a:solidFill>
                <a:latin typeface="华文行楷" panose="02010800040101010101" charset="-122"/>
                <a:ea typeface="华文行楷" panose="02010800040101010101" charset="-122"/>
              </a:rPr>
              <a:t>weight of duty</a:t>
            </a:r>
            <a:endParaRPr lang="en-US" altLang="zh-CN" sz="7200">
              <a:solidFill>
                <a:schemeClr val="bg1"/>
              </a:solidFill>
              <a:latin typeface="华文行楷" panose="02010800040101010101" charset="-122"/>
              <a:ea typeface="华文行楷" panose="02010800040101010101"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iterate type="lt">
                                    <p:tmPct val="20000"/>
                                  </p:iterate>
                                  <p:childTnLst>
                                    <p:set>
                                      <p:cBhvr>
                                        <p:cTn id="6" dur="1000" fill="hold">
                                          <p:stCondLst>
                                            <p:cond delay="0"/>
                                          </p:stCondLst>
                                        </p:cTn>
                                        <p:tgtEl>
                                          <p:spTgt spid="2">
                                            <p:txEl>
                                              <p:pRg st="0" end="0"/>
                                            </p:txEl>
                                          </p:spTgt>
                                        </p:tgtEl>
                                        <p:attrNameLst>
                                          <p:attrName>style.visibility</p:attrName>
                                        </p:attrNameLst>
                                      </p:cBhvr>
                                      <p:to>
                                        <p:strVal val="visible"/>
                                      </p:to>
                                    </p:set>
                                    <p:animEffect transition="in" filter="wipe(down)">
                                      <p:cBhvr>
                                        <p:cTn id="7" dur="10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2"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2239010" y="2856865"/>
            <a:ext cx="6824980" cy="1014730"/>
          </a:xfrm>
          <a:prstGeom prst="rect">
            <a:avLst/>
          </a:prstGeom>
          <a:noFill/>
          <a:ln w="9525">
            <a:noFill/>
          </a:ln>
          <a:effectLst>
            <a:reflection blurRad="6350" stA="50000" endA="300" endPos="55000" dir="5400000" sy="-100000" algn="bl" rotWithShape="0"/>
          </a:effectLst>
        </p:spPr>
        <p:txBody>
          <a:bodyPr wrap="square">
            <a:spAutoFit/>
          </a:bodyPr>
          <a:p>
            <a:pPr indent="0" algn="ctr"/>
            <a:r>
              <a:rPr lang="en-US" sz="6000" b="1">
                <a:ln w="12700">
                  <a:solidFill>
                    <a:schemeClr val="accent5"/>
                  </a:solidFill>
                  <a:prstDash val="solid"/>
                </a:ln>
                <a:pattFill prst="ltDnDiag">
                  <a:fgClr>
                    <a:schemeClr val="accent5">
                      <a:lumMod val="60000"/>
                      <a:lumOff val="40000"/>
                    </a:schemeClr>
                  </a:fgClr>
                  <a:bgClr>
                    <a:schemeClr val="bg1"/>
                  </a:bgClr>
                </a:pattFill>
                <a:latin typeface="Times New Roman Regular" charset="0"/>
                <a:cs typeface="Georgia" panose="02040502050405020303" charset="0"/>
              </a:rPr>
              <a:t>       </a:t>
            </a:r>
            <a:r>
              <a:rPr lang="zh-CN" sz="6000" b="1">
                <a:solidFill>
                  <a:schemeClr val="tx1"/>
                </a:solidFill>
                <a:effectLst>
                  <a:outerShdw blurRad="38100" dist="19050" dir="2700000" algn="tl" rotWithShape="0">
                    <a:schemeClr val="dk1">
                      <a:alpha val="40000"/>
                    </a:schemeClr>
                  </a:outerShdw>
                </a:effectLst>
                <a:ea typeface="宋体" panose="02010600030101010101" pitchFamily="2" charset="-122"/>
              </a:rPr>
              <a:t>责任的重量</a:t>
            </a:r>
            <a:endParaRPr lang="zh-CN" altLang="en-US" sz="6000" b="1">
              <a:solidFill>
                <a:schemeClr val="tx1"/>
              </a:solidFill>
              <a:effectLst>
                <a:outerShdw blurRad="38100" dist="19050" dir="2700000" algn="tl" rotWithShape="0">
                  <a:schemeClr val="dk1">
                    <a:alpha val="40000"/>
                  </a:schemeClr>
                </a:outerShdw>
              </a:effectLst>
              <a:ea typeface="宋体" panose="02010600030101010101" pitchFamily="2" charset="-122"/>
            </a:endParaRPr>
          </a:p>
        </p:txBody>
      </p:sp>
      <p:sp>
        <p:nvSpPr>
          <p:cNvPr id="2" name="文本框 1"/>
          <p:cNvSpPr txBox="1"/>
          <p:nvPr/>
        </p:nvSpPr>
        <p:spPr>
          <a:xfrm>
            <a:off x="9554845" y="5908040"/>
            <a:ext cx="3589655" cy="521970"/>
          </a:xfrm>
          <a:prstGeom prst="rect">
            <a:avLst/>
          </a:prstGeom>
          <a:noFill/>
          <a:effectLst>
            <a:reflection blurRad="6350" stA="50000" endA="300" endPos="90000" dist="50800" dir="5400000" sy="-100000" algn="bl" rotWithShape="0"/>
          </a:effectLst>
        </p:spPr>
        <p:txBody>
          <a:bodyPr wrap="square" rtlCol="0">
            <a:spAutoFit/>
          </a:bodyPr>
          <a:p>
            <a:r>
              <a:rPr lang="zh-CN" altLang="en-US" sz="28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华文楷体" panose="02010600040101010101" charset="-122"/>
                <a:ea typeface="华文楷体" panose="02010600040101010101" charset="-122"/>
              </a:rPr>
              <a:t>卢君超</a:t>
            </a:r>
            <a:r>
              <a:rPr lang="en-US" altLang="zh-CN" sz="28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华文楷体" panose="02010600040101010101" charset="-122"/>
                <a:ea typeface="华文楷体" panose="02010600040101010101" charset="-122"/>
              </a:rPr>
              <a:t>    </a:t>
            </a:r>
            <a:r>
              <a:rPr lang="zh-CN" altLang="en-US" sz="28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华文楷体" panose="02010600040101010101" charset="-122"/>
                <a:ea typeface="华文楷体" panose="02010600040101010101" charset="-122"/>
              </a:rPr>
              <a:t>胡逢彬</a:t>
            </a:r>
            <a:endParaRPr lang="zh-CN" altLang="en-US" sz="28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华文楷体" panose="02010600040101010101" charset="-122"/>
              <a:ea typeface="华文楷体" panose="02010600040101010101" charset="-122"/>
            </a:endParaRPr>
          </a:p>
        </p:txBody>
      </p:sp>
      <p:pic>
        <p:nvPicPr>
          <p:cNvPr id="3" name="图片 2" descr="S]G9TNTPXDYE42``P@5)H3S"/>
          <p:cNvPicPr>
            <a:picLocks noChangeAspect="1"/>
          </p:cNvPicPr>
          <p:nvPr>
            <p:custDataLst>
              <p:tags r:id="rId1"/>
            </p:custDataLst>
          </p:nvPr>
        </p:nvPicPr>
        <p:blipFill>
          <a:blip r:embed="rId2">
            <a:alphaModFix amt="80000"/>
          </a:blip>
          <a:stretch>
            <a:fillRect/>
          </a:stretch>
        </p:blipFill>
        <p:spPr>
          <a:xfrm>
            <a:off x="578485" y="2689860"/>
            <a:ext cx="2854325" cy="4036060"/>
          </a:xfrm>
          <a:prstGeom prst="rect">
            <a:avLst/>
          </a:prstGeom>
          <a:ln>
            <a:solidFill>
              <a:schemeClr val="accent1"/>
            </a:solidFill>
          </a:ln>
          <a:effectLst>
            <a:softEdge rad="63500"/>
          </a:effectLst>
        </p:spPr>
      </p:pic>
      <p:sp>
        <p:nvSpPr>
          <p:cNvPr id="4" name="文本框 3"/>
          <p:cNvSpPr txBox="1"/>
          <p:nvPr/>
        </p:nvSpPr>
        <p:spPr>
          <a:xfrm>
            <a:off x="5344160" y="1859915"/>
            <a:ext cx="2201545" cy="645160"/>
          </a:xfrm>
          <a:prstGeom prst="rect">
            <a:avLst/>
          </a:prstGeom>
          <a:noFill/>
          <a:ln w="9525">
            <a:noFill/>
          </a:ln>
          <a:effectLst>
            <a:reflection blurRad="6350" stA="50000" endA="300" endPos="55000" dir="5400000" sy="-100000" algn="bl" rotWithShape="0"/>
          </a:effectLst>
          <a:scene3d>
            <a:camera prst="obliqueTopLeft"/>
            <a:lightRig rig="threePt" dir="t"/>
          </a:scene3d>
          <a:sp3d/>
        </p:spPr>
        <p:txBody>
          <a:bodyPr wrap="square">
            <a:spAutoFit/>
            <a:sp3d contourW="25400"/>
          </a:bodyPr>
          <a:p>
            <a:pPr indent="0"/>
            <a:r>
              <a:rPr lang="zh-CN" sz="3600" b="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华文行楷" panose="02010800040101010101" charset="-122"/>
                <a:ea typeface="华文行楷" panose="02010800040101010101" charset="-122"/>
              </a:rPr>
              <a:t>欲戴皇冠</a:t>
            </a:r>
            <a:endParaRPr lang="zh-CN" altLang="en-US" sz="3600" b="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华文行楷" panose="02010800040101010101" charset="-122"/>
              <a:ea typeface="华文行楷" panose="02010800040101010101" charset="-122"/>
            </a:endParaRPr>
          </a:p>
        </p:txBody>
      </p:sp>
      <p:pic>
        <p:nvPicPr>
          <p:cNvPr id="5" name="图片 4"/>
          <p:cNvPicPr/>
          <p:nvPr/>
        </p:nvPicPr>
        <p:blipFill>
          <a:blip r:embed="rId3">
            <a:alphaModFix amt="80000"/>
          </a:blip>
          <a:stretch>
            <a:fillRect/>
          </a:stretch>
        </p:blipFill>
        <p:spPr>
          <a:xfrm>
            <a:off x="8855075" y="0"/>
            <a:ext cx="3007995" cy="3796030"/>
          </a:xfrm>
          <a:prstGeom prst="rect">
            <a:avLst/>
          </a:prstGeom>
          <a:noFill/>
          <a:ln w="9525">
            <a:noFill/>
          </a:ln>
          <a:effectLst>
            <a:softEdge rad="63500"/>
          </a:effectLst>
        </p:spPr>
      </p:pic>
      <p:sp>
        <p:nvSpPr>
          <p:cNvPr id="6" name="文本框 5"/>
          <p:cNvSpPr txBox="1"/>
          <p:nvPr/>
        </p:nvSpPr>
        <p:spPr>
          <a:xfrm>
            <a:off x="933450" y="660400"/>
            <a:ext cx="1452880" cy="1014730"/>
          </a:xfrm>
          <a:prstGeom prst="rect">
            <a:avLst/>
          </a:prstGeom>
          <a:noFill/>
        </p:spPr>
        <p:txBody>
          <a:bodyPr wrap="none" rtlCol="0">
            <a:spAutoFit/>
            <a:scene3d>
              <a:camera prst="orthographicFront"/>
              <a:lightRig rig="threePt" dir="t"/>
            </a:scene3d>
          </a:bodyPr>
          <a:p>
            <a:pPr algn="l"/>
            <a:r>
              <a:rPr lang="en-US" sz="6000" b="1">
                <a:solidFill>
                  <a:schemeClr val="tx1"/>
                </a:solidFill>
                <a:effectLst>
                  <a:outerShdw blurRad="38100" dist="19050" dir="2700000" algn="tl" rotWithShape="0">
                    <a:schemeClr val="dk1">
                      <a:alpha val="40000"/>
                    </a:schemeClr>
                  </a:outerShdw>
                </a:effectLst>
                <a:latin typeface="Times New Roman Regular" charset="0"/>
                <a:cs typeface="Georgia" panose="02040502050405020303" charset="0"/>
                <a:sym typeface="+mn-ea"/>
              </a:rPr>
              <a:t>The</a:t>
            </a:r>
            <a:endParaRPr lang="en-US" altLang="en-US" sz="6000" b="1">
              <a:solidFill>
                <a:schemeClr val="tx1"/>
              </a:solidFill>
              <a:effectLst>
                <a:outerShdw blurRad="38100" dist="19050" dir="2700000" algn="tl" rotWithShape="0">
                  <a:schemeClr val="dk1">
                    <a:alpha val="40000"/>
                  </a:schemeClr>
                </a:outerShdw>
              </a:effectLst>
              <a:latin typeface="Times New Roman Regular" charset="0"/>
              <a:ea typeface="宋体" panose="02010600030101010101" pitchFamily="2" charset="-122"/>
              <a:cs typeface="Georgia" panose="02040502050405020303" charset="0"/>
              <a:sym typeface="+mn-ea"/>
            </a:endParaRPr>
          </a:p>
        </p:txBody>
      </p:sp>
      <p:sp>
        <p:nvSpPr>
          <p:cNvPr id="7" name="文本框 6"/>
          <p:cNvSpPr txBox="1"/>
          <p:nvPr/>
        </p:nvSpPr>
        <p:spPr>
          <a:xfrm>
            <a:off x="1975485" y="1675130"/>
            <a:ext cx="2372360" cy="1014730"/>
          </a:xfrm>
          <a:prstGeom prst="rect">
            <a:avLst/>
          </a:prstGeom>
          <a:noFill/>
        </p:spPr>
        <p:txBody>
          <a:bodyPr wrap="square" rtlCol="0">
            <a:spAutoFit/>
          </a:bodyPr>
          <a:p>
            <a:pPr algn="l"/>
            <a:r>
              <a:rPr lang="en-US" sz="6000" b="1">
                <a:solidFill>
                  <a:schemeClr val="tx1"/>
                </a:solidFill>
                <a:effectLst>
                  <a:outerShdw blurRad="38100" dist="19050" dir="2700000" algn="tl" rotWithShape="0">
                    <a:schemeClr val="dk1">
                      <a:alpha val="40000"/>
                    </a:schemeClr>
                  </a:outerShdw>
                </a:effectLst>
                <a:latin typeface="Times New Roman Regular" charset="0"/>
                <a:cs typeface="Georgia" panose="02040502050405020303" charset="0"/>
                <a:sym typeface="+mn-ea"/>
              </a:rPr>
              <a:t>weight</a:t>
            </a:r>
            <a:endParaRPr lang="en-US" altLang="en-US" sz="6000" b="1">
              <a:solidFill>
                <a:schemeClr val="tx1"/>
              </a:solidFill>
              <a:effectLst>
                <a:outerShdw blurRad="38100" dist="19050" dir="2700000" algn="tl" rotWithShape="0">
                  <a:schemeClr val="dk1">
                    <a:alpha val="40000"/>
                  </a:schemeClr>
                </a:outerShdw>
              </a:effectLst>
              <a:latin typeface="Times New Roman Regular" charset="0"/>
              <a:ea typeface="宋体" panose="02010600030101010101" pitchFamily="2" charset="-122"/>
              <a:cs typeface="Georgia" panose="02040502050405020303" charset="0"/>
              <a:sym typeface="+mn-ea"/>
            </a:endParaRPr>
          </a:p>
        </p:txBody>
      </p:sp>
      <p:sp>
        <p:nvSpPr>
          <p:cNvPr id="8" name="文本框 7"/>
          <p:cNvSpPr txBox="1"/>
          <p:nvPr/>
        </p:nvSpPr>
        <p:spPr>
          <a:xfrm>
            <a:off x="8855075" y="3652520"/>
            <a:ext cx="817880" cy="1014730"/>
          </a:xfrm>
          <a:prstGeom prst="rect">
            <a:avLst/>
          </a:prstGeom>
          <a:noFill/>
        </p:spPr>
        <p:txBody>
          <a:bodyPr wrap="none" rtlCol="0">
            <a:spAutoFit/>
            <a:scene3d>
              <a:camera prst="orthographicFront"/>
              <a:lightRig rig="threePt" dir="t"/>
            </a:scene3d>
          </a:bodyPr>
          <a:p>
            <a:pPr algn="l"/>
            <a:r>
              <a:rPr lang="en-US" sz="6000" b="1">
                <a:solidFill>
                  <a:schemeClr val="tx1"/>
                </a:solidFill>
                <a:effectLst>
                  <a:outerShdw blurRad="38100" dist="19050" dir="2700000" algn="tl" rotWithShape="0">
                    <a:schemeClr val="dk1">
                      <a:alpha val="40000"/>
                    </a:schemeClr>
                  </a:outerShdw>
                </a:effectLst>
                <a:latin typeface="Times New Roman Regular" charset="0"/>
                <a:cs typeface="Georgia" panose="02040502050405020303" charset="0"/>
                <a:sym typeface="+mn-ea"/>
              </a:rPr>
              <a:t>of</a:t>
            </a:r>
            <a:endParaRPr lang="en-US" altLang="en-US" sz="6000" b="1">
              <a:solidFill>
                <a:schemeClr val="tx1"/>
              </a:solidFill>
              <a:effectLst>
                <a:outerShdw blurRad="38100" dist="19050" dir="2700000" algn="tl" rotWithShape="0">
                  <a:schemeClr val="dk1">
                    <a:alpha val="40000"/>
                  </a:schemeClr>
                </a:outerShdw>
              </a:effectLst>
              <a:latin typeface="Times New Roman Regular" charset="0"/>
              <a:ea typeface="宋体" panose="02010600030101010101" pitchFamily="2" charset="-122"/>
              <a:cs typeface="Georgia" panose="02040502050405020303" charset="0"/>
              <a:sym typeface="+mn-ea"/>
            </a:endParaRPr>
          </a:p>
        </p:txBody>
      </p:sp>
      <p:sp>
        <p:nvSpPr>
          <p:cNvPr id="9" name="文本框 8"/>
          <p:cNvSpPr txBox="1"/>
          <p:nvPr/>
        </p:nvSpPr>
        <p:spPr>
          <a:xfrm>
            <a:off x="9742805" y="4518660"/>
            <a:ext cx="2236470" cy="1014730"/>
          </a:xfrm>
          <a:prstGeom prst="rect">
            <a:avLst/>
          </a:prstGeom>
          <a:noFill/>
        </p:spPr>
        <p:txBody>
          <a:bodyPr wrap="none" rtlCol="0">
            <a:spAutoFit/>
          </a:bodyPr>
          <a:p>
            <a:pPr algn="l"/>
            <a:r>
              <a:rPr lang="en-US" sz="6000" b="1">
                <a:solidFill>
                  <a:schemeClr val="tx1"/>
                </a:solidFill>
                <a:effectLst>
                  <a:outerShdw blurRad="38100" dist="19050" dir="2700000" algn="tl" rotWithShape="0">
                    <a:schemeClr val="dk1">
                      <a:alpha val="40000"/>
                    </a:schemeClr>
                  </a:outerShdw>
                </a:effectLst>
                <a:latin typeface="Times New Roman Regular" charset="0"/>
                <a:cs typeface="Georgia" panose="02040502050405020303" charset="0"/>
                <a:sym typeface="+mn-ea"/>
              </a:rPr>
              <a:t>duty</a:t>
            </a:r>
            <a:r>
              <a:rPr lang="en-US" sz="6000" b="1">
                <a:ln w="12700">
                  <a:solidFill>
                    <a:schemeClr val="accent5"/>
                  </a:solidFill>
                  <a:prstDash val="solid"/>
                </a:ln>
                <a:pattFill prst="ltDnDiag">
                  <a:fgClr>
                    <a:schemeClr val="accent5">
                      <a:lumMod val="60000"/>
                      <a:lumOff val="40000"/>
                    </a:schemeClr>
                  </a:fgClr>
                  <a:bgClr>
                    <a:schemeClr val="bg1"/>
                  </a:bgClr>
                </a:pattFill>
                <a:latin typeface="Times New Roman Regular" charset="0"/>
                <a:cs typeface="Georgia" panose="02040502050405020303" charset="0"/>
                <a:sym typeface="+mn-ea"/>
              </a:rPr>
              <a:t>   </a:t>
            </a:r>
            <a:endParaRPr lang="zh-CN" altLang="en-US" sz="6000" b="1">
              <a:ln w="12700">
                <a:solidFill>
                  <a:schemeClr val="accent5"/>
                </a:solidFill>
                <a:prstDash val="solid"/>
              </a:ln>
              <a:pattFill prst="ltDnDiag">
                <a:fgClr>
                  <a:schemeClr val="accent5">
                    <a:lumMod val="60000"/>
                    <a:lumOff val="40000"/>
                  </a:schemeClr>
                </a:fgClr>
                <a:bgClr>
                  <a:schemeClr val="bg1"/>
                </a:bgClr>
              </a:pattFill>
              <a:ea typeface="宋体" panose="02010600030101010101" pitchFamily="2" charset="-122"/>
            </a:endParaRPr>
          </a:p>
        </p:txBody>
      </p:sp>
      <p:sp>
        <p:nvSpPr>
          <p:cNvPr id="10" name="文本框 9"/>
          <p:cNvSpPr txBox="1"/>
          <p:nvPr/>
        </p:nvSpPr>
        <p:spPr>
          <a:xfrm>
            <a:off x="5344160" y="4518660"/>
            <a:ext cx="2011680" cy="645160"/>
          </a:xfrm>
          <a:prstGeom prst="rect">
            <a:avLst/>
          </a:prstGeom>
          <a:noFill/>
          <a:effectLst>
            <a:reflection blurRad="6350" stA="50000" endA="300" endPos="55000" dir="5400000" sy="-100000" algn="bl" rotWithShape="0"/>
          </a:effectLst>
        </p:spPr>
        <p:txBody>
          <a:bodyPr wrap="none" rtlCol="0">
            <a:spAutoFit/>
          </a:bodyPr>
          <a:p>
            <a:pPr indent="0" algn="l"/>
            <a:r>
              <a:rPr lang="zh-CN" sz="36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华文行楷" panose="02010800040101010101" charset="-122"/>
                <a:ea typeface="华文行楷" panose="02010800040101010101" charset="-122"/>
                <a:sym typeface="+mn-ea"/>
              </a:rPr>
              <a:t>必承其重</a:t>
            </a:r>
            <a:endParaRPr lang="zh-CN" altLang="en-US" sz="3600" b="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华文行楷" panose="02010800040101010101" charset="-122"/>
              <a:ea typeface="华文行楷" panose="02010800040101010101" charset="-122"/>
            </a:endParaRPr>
          </a:p>
        </p:txBody>
      </p:sp>
      <p:sp>
        <p:nvSpPr>
          <p:cNvPr id="12" name="文本框 11"/>
          <p:cNvSpPr txBox="1"/>
          <p:nvPr>
            <p:custDataLst>
              <p:tags r:id="rId4"/>
            </p:custDataLst>
          </p:nvPr>
        </p:nvSpPr>
        <p:spPr>
          <a:xfrm>
            <a:off x="5564505" y="2689860"/>
            <a:ext cx="1524000" cy="1014730"/>
          </a:xfrm>
          <a:prstGeom prst="rect">
            <a:avLst/>
          </a:prstGeom>
          <a:noFill/>
        </p:spPr>
        <p:txBody>
          <a:bodyPr wrap="square" rtlCol="0">
            <a:spAutoFit/>
            <a:scene3d>
              <a:camera prst="orthographicFront"/>
              <a:lightRig rig="threePt" dir="t"/>
            </a:scene3d>
          </a:bodyPr>
          <a:p>
            <a:r>
              <a:rPr lang="en-US" altLang="zh-CN" sz="6000">
                <a:gradFill>
                  <a:gsLst>
                    <a:gs pos="0">
                      <a:srgbClr val="007BD3"/>
                    </a:gs>
                    <a:gs pos="100000">
                      <a:srgbClr val="034373"/>
                    </a:gs>
                  </a:gsLst>
                  <a:lin scaled="0"/>
                </a:gradFill>
                <a:effectLst>
                  <a:outerShdw blurRad="38100" dist="25400" dir="5400000" algn="ctr" rotWithShape="0">
                    <a:srgbClr val="6E747A">
                      <a:alpha val="43000"/>
                    </a:srgbClr>
                  </a:outerShdw>
                </a:effectLst>
                <a:latin typeface="华文行楷" panose="02010800040101010101" charset="-122"/>
                <a:ea typeface="华文行楷" panose="02010800040101010101" charset="-122"/>
                <a:sym typeface="+mn-ea"/>
              </a:rPr>
              <a:t>2022</a:t>
            </a:r>
            <a:endParaRPr lang="en-US" altLang="zh-CN" sz="6000">
              <a:gradFill>
                <a:gsLst>
                  <a:gs pos="0">
                    <a:srgbClr val="007BD3"/>
                  </a:gs>
                  <a:gs pos="100000">
                    <a:srgbClr val="034373"/>
                  </a:gs>
                </a:gsLst>
                <a:lin scaled="0"/>
              </a:gradFill>
              <a:effectLst>
                <a:outerShdw blurRad="38100" dist="25400" dir="5400000" algn="ctr" rotWithShape="0">
                  <a:srgbClr val="6E747A">
                    <a:alpha val="43000"/>
                  </a:srgbClr>
                </a:outerShdw>
              </a:effectLst>
              <a:latin typeface="华文行楷" panose="02010800040101010101" charset="-122"/>
              <a:ea typeface="华文行楷" panose="02010800040101010101" charset="-122"/>
              <a:sym typeface="+mn-ea"/>
            </a:endParaRPr>
          </a:p>
        </p:txBody>
      </p:sp>
      <p:sp>
        <p:nvSpPr>
          <p:cNvPr id="13" name="文本框 12"/>
          <p:cNvSpPr txBox="1"/>
          <p:nvPr>
            <p:custDataLst>
              <p:tags r:id="rId5"/>
            </p:custDataLst>
          </p:nvPr>
        </p:nvSpPr>
        <p:spPr>
          <a:xfrm>
            <a:off x="5564505" y="3652520"/>
            <a:ext cx="1569720" cy="1014730"/>
          </a:xfrm>
          <a:prstGeom prst="rect">
            <a:avLst/>
          </a:prstGeom>
          <a:noFill/>
        </p:spPr>
        <p:txBody>
          <a:bodyPr wrap="square" rtlCol="0">
            <a:spAutoFit/>
          </a:bodyPr>
          <a:p>
            <a:r>
              <a:rPr lang="en-US" altLang="zh-CN" sz="6000">
                <a:gradFill>
                  <a:gsLst>
                    <a:gs pos="0">
                      <a:srgbClr val="E30000"/>
                    </a:gs>
                    <a:gs pos="100000">
                      <a:srgbClr val="760303"/>
                    </a:gs>
                  </a:gsLst>
                  <a:lin scaled="0"/>
                </a:gradFill>
                <a:effectLst>
                  <a:outerShdw blurRad="38100" dist="25400" dir="5400000" algn="ctr" rotWithShape="0">
                    <a:srgbClr val="6E747A">
                      <a:alpha val="43000"/>
                    </a:srgbClr>
                  </a:outerShdw>
                </a:effectLst>
                <a:latin typeface="华文行楷" panose="02010800040101010101" charset="-122"/>
                <a:ea typeface="华文行楷" panose="02010800040101010101" charset="-122"/>
              </a:rPr>
              <a:t>1953</a:t>
            </a:r>
            <a:endParaRPr lang="en-US" altLang="zh-CN" sz="6000">
              <a:gradFill>
                <a:gsLst>
                  <a:gs pos="0">
                    <a:srgbClr val="E30000"/>
                  </a:gs>
                  <a:gs pos="100000">
                    <a:srgbClr val="760303"/>
                  </a:gs>
                </a:gsLst>
                <a:lin scaled="0"/>
              </a:gradFill>
              <a:effectLst>
                <a:outerShdw blurRad="38100" dist="25400" dir="5400000" algn="ctr" rotWithShape="0">
                  <a:srgbClr val="6E747A">
                    <a:alpha val="43000"/>
                  </a:srgbClr>
                </a:outerShdw>
              </a:effectLst>
              <a:latin typeface="华文行楷" panose="02010800040101010101" charset="-122"/>
              <a:ea typeface="华文行楷" panose="020108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dir="in"/>
      </p:transition>
    </mc:Choice>
    <mc:Fallback>
      <p:transition spd="slow">
        <p:split orient="vert" dir="in"/>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hidden"/>
                                      </p:to>
                                    </p:set>
                                  </p:childTnLst>
                                </p:cTn>
                              </p:par>
                            </p:childTnLst>
                          </p:cTn>
                        </p:par>
                        <p:par>
                          <p:cTn id="13" fill="hold">
                            <p:stCondLst>
                              <p:cond delay="0"/>
                            </p:stCondLst>
                            <p:childTnLst>
                              <p:par>
                                <p:cTn id="14" presetID="64" presetClass="path" presetSubtype="0" accel="50000" decel="50000" fill="hold" nodeType="afterEffect">
                                  <p:stCondLst>
                                    <p:cond delay="0"/>
                                  </p:stCondLst>
                                  <p:childTnLst>
                                    <p:animMotion origin="layout" path="M 0 0.0222222 L 0 -0.227778 " pathEditMode="relative" rAng="0" ptsTypes="">
                                      <p:cBhvr>
                                        <p:cTn id="15" dur="2000" fill="hold"/>
                                        <p:tgtEl>
                                          <p:spTgt spid="3"/>
                                        </p:tgtEl>
                                        <p:attrNameLst>
                                          <p:attrName>ppt_x</p:attrName>
                                          <p:attrName>ppt_y</p:attrName>
                                        </p:attrNameLst>
                                      </p:cBhvr>
                                      <p:rCtr x="0" y="-125"/>
                                    </p:animMotion>
                                  </p:childTnLst>
                                </p:cTn>
                              </p:par>
                              <p:par>
                                <p:cTn id="16" presetID="42" presetClass="path" presetSubtype="0" accel="50000" decel="50000" fill="hold" nodeType="withEffect">
                                  <p:stCondLst>
                                    <p:cond delay="0"/>
                                  </p:stCondLst>
                                  <p:childTnLst>
                                    <p:animMotion origin="layout" path="M -0.00166667 -0.0503704 L -0.00166667 0.19963 " pathEditMode="relative" rAng="0" ptsTypes="">
                                      <p:cBhvr>
                                        <p:cTn id="17" dur="2000" fill="hold"/>
                                        <p:tgtEl>
                                          <p:spTgt spid="5"/>
                                        </p:tgtEl>
                                        <p:attrNameLst>
                                          <p:attrName>ppt_x</p:attrName>
                                          <p:attrName>ppt_y</p:attrName>
                                        </p:attrNameLst>
                                      </p:cBhvr>
                                      <p:rCtr x="0" y="125"/>
                                    </p:animMotion>
                                  </p:childTnLst>
                                </p:cTn>
                              </p:par>
                              <p:par>
                                <p:cTn id="18" presetID="64" presetClass="path" presetSubtype="0" accel="50000" decel="50000" fill="hold" grpId="0" nodeType="withEffect">
                                  <p:stCondLst>
                                    <p:cond delay="0"/>
                                  </p:stCondLst>
                                  <p:childTnLst>
                                    <p:animMotion origin="layout" path="M 0 0  L 0 -0.25  E" pathEditMode="relative" ptsTypes="">
                                      <p:cBhvr>
                                        <p:cTn id="19" dur="2000" fill="hold"/>
                                        <p:tgtEl>
                                          <p:spTgt spid="100"/>
                                        </p:tgtEl>
                                        <p:attrNameLst>
                                          <p:attrName>ppt_x</p:attrName>
                                          <p:attrName>ppt_y</p:attrName>
                                        </p:attrNameLst>
                                      </p:cBhvr>
                                    </p:animMotion>
                                  </p:childTnLst>
                                </p:cTn>
                              </p:par>
                            </p:childTnLst>
                          </p:cTn>
                        </p:par>
                        <p:par>
                          <p:cTn id="20" fill="hold">
                            <p:stCondLst>
                              <p:cond delay="2000"/>
                            </p:stCondLst>
                            <p:childTnLst>
                              <p:par>
                                <p:cTn id="21" presetID="1" presetClass="entr" presetSubtype="0" fill="hold" grpId="0" nodeType="afterEffect">
                                  <p:stCondLst>
                                    <p:cond delay="0"/>
                                  </p:stCondLst>
                                  <p:childTnLst>
                                    <p:set>
                                      <p:cBhvr>
                                        <p:cTn id="22" dur="2000" fill="hold">
                                          <p:stCondLst>
                                            <p:cond delay="0"/>
                                          </p:stCondLst>
                                        </p:cTn>
                                        <p:tgtEl>
                                          <p:spTgt spid="13"/>
                                        </p:tgtEl>
                                        <p:attrNameLst>
                                          <p:attrName>style.visibility</p:attrName>
                                        </p:attrNameLst>
                                      </p:cBhvr>
                                      <p:to>
                                        <p:strVal val="visible"/>
                                      </p:to>
                                    </p:set>
                                    <p:extLst>
                                      <p:ext uri="{505F2C04-C923-438B-8C0F-E0CD2BADF298}">
                                        <wppc:dynamicDigit xmlns:wppc="http://www.wps.cn/officeDocument/PresentationCustomData" type="0">
                                          <p:anim to="" calcmode="lin" valueType="num">
                                            <p:cBhvr>
                                              <p:cTn id="23" dur="2000" fill="hold"/>
                                              <p:tgtEl>
                                                <p:spTgt spid="13"/>
                                              </p:tgtEl>
                                              <p:attrNameLst>
                                                <p:attrName>num.show</p:attrName>
                                              </p:attrNameLst>
                                            </p:cBhvr>
                                            <p:tavLst>
                                              <p:tav tm="0">
                                                <p:val>
                                                  <p:fltVal val="0"/>
                                                </p:val>
                                              </p:tav>
                                              <p:tav tm="100000">
                                                <p:val>
                                                  <p:strVal val="#ppt_v"/>
                                                </p:val>
                                              </p:tav>
                                            </p:tavLst>
                                          </p:anim>
                                        </wppc:dynamicDigit>
                                      </p:ext>
                                    </p:extLst>
                                  </p:childTnLst>
                                </p:cTn>
                              </p:par>
                              <p:par>
                                <p:cTn id="24" presetID="1" presetClass="entr" presetSubtype="0" fill="hold" grpId="0" nodeType="withEffect">
                                  <p:stCondLst>
                                    <p:cond delay="0"/>
                                  </p:stCondLst>
                                  <p:childTnLst>
                                    <p:set>
                                      <p:cBhvr>
                                        <p:cTn id="25" dur="2000" fill="hold">
                                          <p:stCondLst>
                                            <p:cond delay="0"/>
                                          </p:stCondLst>
                                        </p:cTn>
                                        <p:tgtEl>
                                          <p:spTgt spid="12"/>
                                        </p:tgtEl>
                                        <p:attrNameLst>
                                          <p:attrName>style.visibility</p:attrName>
                                        </p:attrNameLst>
                                      </p:cBhvr>
                                      <p:to>
                                        <p:strVal val="visible"/>
                                      </p:to>
                                    </p:set>
                                    <p:extLst>
                                      <p:ext uri="{505F2C04-C923-438B-8C0F-E0CD2BADF298}">
                                        <wppc:dynamicDigit xmlns:wppc="http://www.wps.cn/officeDocument/PresentationCustomData" type="0">
                                          <p:anim to="" calcmode="lin" valueType="num">
                                            <p:cBhvr>
                                              <p:cTn id="26" dur="2000" fill="hold"/>
                                              <p:tgtEl>
                                                <p:spTgt spid="12"/>
                                              </p:tgtEl>
                                              <p:attrNameLst>
                                                <p:attrName>num.show</p:attrName>
                                              </p:attrNameLst>
                                            </p:cBhvr>
                                            <p:tavLst>
                                              <p:tav tm="0">
                                                <p:val>
                                                  <p:fltVal val="0"/>
                                                </p:val>
                                              </p:tav>
                                              <p:tav tm="100000">
                                                <p:val>
                                                  <p:strVal val="#ppt_v"/>
                                                </p:val>
                                              </p:tav>
                                            </p:tavLst>
                                          </p:anim>
                                        </wppc:dynamicDigit>
                                      </p:ext>
                                    </p:extLs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P spid="7" grpId="1"/>
      <p:bldP spid="8" grpId="0"/>
      <p:bldP spid="8" grpId="1"/>
      <p:bldP spid="9" grpId="0"/>
      <p:bldP spid="9" grpId="1"/>
      <p:bldP spid="12" grpId="0"/>
      <p:bldP spid="12" grpId="1"/>
      <p:bldP spid="13" grpId="0"/>
      <p:bldP spid="13" grpId="1"/>
      <p:bldP spid="100" grpId="0" bldLvl="0" animBg="1"/>
      <p:bldP spid="100"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custDataLst>
              <p:tags r:id="rId1"/>
            </p:custDataLst>
          </p:nvPr>
        </p:nvSpPr>
        <p:spPr>
          <a:xfrm>
            <a:off x="132080" y="1873885"/>
            <a:ext cx="8210550" cy="2306955"/>
          </a:xfrm>
          <a:prstGeom prst="rect">
            <a:avLst/>
          </a:prstGeom>
          <a:noFill/>
        </p:spPr>
        <p:txBody>
          <a:bodyPr wrap="square" rtlCol="0">
            <a:spAutoFit/>
          </a:bodyPr>
          <a:p>
            <a:r>
              <a:rPr lang="en-US" altLang="zh-CN" sz="4800">
                <a:gradFill>
                  <a:gsLst>
                    <a:gs pos="0">
                      <a:srgbClr val="FE4444"/>
                    </a:gs>
                    <a:gs pos="100000">
                      <a:srgbClr val="832B2B"/>
                    </a:gs>
                  </a:gsLst>
                  <a:lin ang="5400000" scaled="0"/>
                </a:gra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1.summary</a:t>
            </a:r>
            <a:endParaRPr lang="en-US" altLang="zh-CN" sz="4800">
              <a:gradFill>
                <a:gsLst>
                  <a:gs pos="0">
                    <a:srgbClr val="FE4444"/>
                  </a:gs>
                  <a:gs pos="100000">
                    <a:srgbClr val="832B2B"/>
                  </a:gs>
                </a:gsLst>
                <a:lin ang="5400000" scaled="0"/>
              </a:gra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endParaRPr>
          </a:p>
          <a:p>
            <a:r>
              <a:rPr lang="en-US" altLang="zh-CN" sz="4800">
                <a:gradFill>
                  <a:gsLst>
                    <a:gs pos="0">
                      <a:srgbClr val="14CD68"/>
                    </a:gs>
                    <a:gs pos="100000">
                      <a:srgbClr val="0B6E38"/>
                    </a:gs>
                  </a:gsLst>
                  <a:lin ang="5400000" scaled="0"/>
                </a:gra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2.</a:t>
            </a:r>
            <a:r>
              <a:rPr lang="en-US" altLang="zh-CN" sz="4800">
                <a:gradFill>
                  <a:gsLst>
                    <a:gs pos="0">
                      <a:srgbClr val="14CD68"/>
                    </a:gs>
                    <a:gs pos="100000">
                      <a:srgbClr val="0B6E38"/>
                    </a:gs>
                  </a:gsLst>
                  <a:lin ang="5400000" scaled="0"/>
                </a:gra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sym typeface="+mn-ea"/>
              </a:rPr>
              <a:t>supplement knowledge</a:t>
            </a:r>
            <a:endParaRPr lang="en-US" altLang="zh-CN" sz="4800">
              <a:gradFill>
                <a:gsLst>
                  <a:gs pos="0">
                    <a:srgbClr val="14CD68"/>
                  </a:gs>
                  <a:gs pos="100000">
                    <a:srgbClr val="0B6E38"/>
                  </a:gs>
                </a:gsLst>
                <a:lin ang="5400000" scaled="0"/>
              </a:gra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endParaRPr>
          </a:p>
          <a:p>
            <a:r>
              <a:rPr lang="en-US" altLang="zh-CN" sz="4800">
                <a:gradFill>
                  <a:gsLst>
                    <a:gs pos="0">
                      <a:srgbClr val="007BD3"/>
                    </a:gs>
                    <a:gs pos="100000">
                      <a:srgbClr val="034373"/>
                    </a:gs>
                  </a:gsLst>
                  <a:lin ang="5400000" scaled="0"/>
                </a:gra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rPr>
              <a:t>3.</a:t>
            </a:r>
            <a:r>
              <a:rPr lang="en-US" altLang="zh-CN" sz="4800">
                <a:gradFill>
                  <a:gsLst>
                    <a:gs pos="0">
                      <a:srgbClr val="007BD3"/>
                    </a:gs>
                    <a:gs pos="100000">
                      <a:srgbClr val="034373"/>
                    </a:gs>
                  </a:gsLst>
                  <a:lin ang="5400000" scaled="0"/>
                </a:gra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sym typeface="+mn-ea"/>
              </a:rPr>
              <a:t>feeling</a:t>
            </a:r>
            <a:endParaRPr lang="en-US" altLang="zh-CN" sz="4800">
              <a:gradFill>
                <a:gsLst>
                  <a:gs pos="0">
                    <a:srgbClr val="007BD3"/>
                  </a:gs>
                  <a:gs pos="100000">
                    <a:srgbClr val="034373"/>
                  </a:gs>
                </a:gsLst>
                <a:lin ang="5400000" scaled="0"/>
              </a:gradFill>
              <a:effectLst>
                <a:outerShdw blurRad="38100" dist="19050" dir="2700000" algn="tl" rotWithShape="0">
                  <a:schemeClr val="dk1">
                    <a:alpha val="40000"/>
                  </a:schemeClr>
                </a:outerShdw>
              </a:effectLst>
              <a:latin typeface="华文细黑" panose="02010600040101010101" charset="-122"/>
              <a:ea typeface="华文细黑" panose="02010600040101010101" charset="-122"/>
              <a:sym typeface="+mn-ea"/>
            </a:endParaRPr>
          </a:p>
        </p:txBody>
      </p:sp>
      <p:sp>
        <p:nvSpPr>
          <p:cNvPr id="5" name="文本框 4"/>
          <p:cNvSpPr txBox="1"/>
          <p:nvPr/>
        </p:nvSpPr>
        <p:spPr>
          <a:xfrm>
            <a:off x="8592820" y="1965960"/>
            <a:ext cx="2961005" cy="2122805"/>
          </a:xfrm>
          <a:prstGeom prst="rect">
            <a:avLst/>
          </a:prstGeom>
          <a:noFill/>
        </p:spPr>
        <p:txBody>
          <a:bodyPr wrap="square" rtlCol="0">
            <a:spAutoFit/>
          </a:bodyPr>
          <a:p>
            <a:r>
              <a:rPr lang="zh-CN" altLang="en-US" sz="4400">
                <a:gradFill>
                  <a:gsLst>
                    <a:gs pos="0">
                      <a:srgbClr val="14CD68"/>
                    </a:gs>
                    <a:gs pos="100000">
                      <a:srgbClr val="0B6E38"/>
                    </a:gs>
                  </a:gsLst>
                  <a:lin ang="5400000" scaled="0"/>
                </a:gradFill>
                <a:latin typeface="华文新魏" panose="02010800040101010101" charset="-122"/>
                <a:ea typeface="华文新魏" panose="02010800040101010101" charset="-122"/>
                <a:cs typeface="华文新魏" panose="02010800040101010101" charset="-122"/>
              </a:rPr>
              <a:t>概要</a:t>
            </a:r>
            <a:endParaRPr lang="zh-CN" altLang="en-US" sz="4400">
              <a:gradFill>
                <a:gsLst>
                  <a:gs pos="0">
                    <a:srgbClr val="14CD68"/>
                  </a:gs>
                  <a:gs pos="100000">
                    <a:srgbClr val="0B6E38"/>
                  </a:gs>
                </a:gsLst>
                <a:lin ang="5400000" scaled="0"/>
              </a:gradFill>
              <a:latin typeface="华文新魏" panose="02010800040101010101" charset="-122"/>
              <a:ea typeface="华文新魏" panose="02010800040101010101" charset="-122"/>
              <a:cs typeface="华文新魏" panose="02010800040101010101" charset="-122"/>
            </a:endParaRPr>
          </a:p>
          <a:p>
            <a:r>
              <a:rPr lang="zh-CN" altLang="en-US" sz="4400">
                <a:gradFill>
                  <a:gsLst>
                    <a:gs pos="0">
                      <a:srgbClr val="007BD3"/>
                    </a:gs>
                    <a:gs pos="100000">
                      <a:srgbClr val="034373"/>
                    </a:gs>
                  </a:gsLst>
                  <a:lin ang="5400000" scaled="0"/>
                </a:gradFill>
                <a:latin typeface="华文新魏" panose="02010800040101010101" charset="-122"/>
                <a:ea typeface="华文新魏" panose="02010800040101010101" charset="-122"/>
                <a:cs typeface="华文新魏" panose="02010800040101010101" charset="-122"/>
              </a:rPr>
              <a:t>补充知识</a:t>
            </a:r>
            <a:endParaRPr lang="zh-CN" altLang="en-US" sz="4400">
              <a:gradFill>
                <a:gsLst>
                  <a:gs pos="0">
                    <a:srgbClr val="007BD3"/>
                  </a:gs>
                  <a:gs pos="100000">
                    <a:srgbClr val="034373"/>
                  </a:gs>
                </a:gsLst>
                <a:lin ang="5400000" scaled="0"/>
              </a:gradFill>
              <a:latin typeface="华文新魏" panose="02010800040101010101" charset="-122"/>
              <a:ea typeface="华文新魏" panose="02010800040101010101" charset="-122"/>
              <a:cs typeface="华文新魏" panose="02010800040101010101" charset="-122"/>
            </a:endParaRPr>
          </a:p>
          <a:p>
            <a:r>
              <a:rPr lang="zh-CN" altLang="en-US" sz="4400">
                <a:gradFill>
                  <a:gsLst>
                    <a:gs pos="0">
                      <a:srgbClr val="FE4444"/>
                    </a:gs>
                    <a:gs pos="100000">
                      <a:srgbClr val="832B2B"/>
                    </a:gs>
                  </a:gsLst>
                  <a:lin ang="5400000" scaled="0"/>
                </a:gradFill>
                <a:latin typeface="华文新魏" panose="02010800040101010101" charset="-122"/>
                <a:ea typeface="华文新魏" panose="02010800040101010101" charset="-122"/>
                <a:cs typeface="华文新魏" panose="02010800040101010101" charset="-122"/>
              </a:rPr>
              <a:t>感想</a:t>
            </a:r>
            <a:endParaRPr lang="zh-CN" altLang="en-US" sz="4400">
              <a:gradFill>
                <a:gsLst>
                  <a:gs pos="0">
                    <a:srgbClr val="FE4444"/>
                  </a:gs>
                  <a:gs pos="100000">
                    <a:srgbClr val="832B2B"/>
                  </a:gs>
                </a:gsLst>
                <a:lin ang="5400000" scaled="0"/>
              </a:gradFill>
              <a:latin typeface="华文新魏" panose="02010800040101010101" charset="-122"/>
              <a:ea typeface="华文新魏" panose="02010800040101010101" charset="-122"/>
              <a:cs typeface="华文新魏" panose="02010800040101010101" charset="-122"/>
            </a:endParaRPr>
          </a:p>
        </p:txBody>
      </p:sp>
    </p:spTree>
  </p:cSld>
  <p:clrMapOvr>
    <a:masterClrMapping/>
  </p:clrMapOvr>
  <mc:AlternateContent xmlns:mc="http://schemas.openxmlformats.org/markup-compatibility/2006">
    <mc:Choice xmlns:p14="http://schemas.microsoft.com/office/powerpoint/2010/main" Requires="p14">
      <p:transition spd="med" p14:dur="750">
        <p:newsflash/>
      </p:transition>
    </mc:Choice>
    <mc:Fallback>
      <p:transition spd="med">
        <p:newsflash/>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2000" fill="hold">
                                          <p:stCondLst>
                                            <p:cond delay="0"/>
                                          </p:stCondLst>
                                        </p:cTn>
                                        <p:tgtEl>
                                          <p:spTgt spid="2"/>
                                        </p:tgtEl>
                                        <p:attrNameLst>
                                          <p:attrName>style.visibility</p:attrName>
                                        </p:attrNameLst>
                                      </p:cBhvr>
                                      <p:to>
                                        <p:strVal val="visible"/>
                                      </p:to>
                                    </p:set>
                                    <p:extLst>
                                      <p:ext uri="{505F2C04-C923-438B-8C0F-E0CD2BADF298}">
                                        <wppc:dynamicDigit xmlns:wppc="http://www.wps.cn/officeDocument/PresentationCustomData" type="0">
                                          <p:anim to="" calcmode="lin" valueType="num">
                                            <p:cBhvr>
                                              <p:cTn id="7" dur="2000" fill="hold"/>
                                              <p:tgtEl>
                                                <p:spTgt spid="2"/>
                                              </p:tgtEl>
                                              <p:attrNameLst>
                                                <p:attrName>num.show</p:attrName>
                                              </p:attrNameLst>
                                            </p:cBhvr>
                                            <p:tavLst>
                                              <p:tav tm="0">
                                                <p:val>
                                                  <p:fltVal val="0"/>
                                                </p:val>
                                              </p:tav>
                                              <p:tav tm="100000">
                                                <p:val>
                                                  <p:strVal val="#ppt_v"/>
                                                </p:val>
                                              </p:tav>
                                            </p:tavLst>
                                          </p:anim>
                                        </wppc:dynamicDigit>
                                      </p:ext>
                                    </p:extLst>
                                  </p:childTnLst>
                                </p:cTn>
                              </p:par>
                              <p:par>
                                <p:cTn id="8" presetID="3" presetClass="entr" presetSubtype="10" fill="hold" grpId="0" nodeType="withEffect">
                                  <p:stCondLst>
                                    <p:cond delay="0"/>
                                  </p:stCondLst>
                                  <p:childTnLst>
                                    <p:set>
                                      <p:cBhvr>
                                        <p:cTn id="9" dur="2000" fill="hold">
                                          <p:stCondLst>
                                            <p:cond delay="0"/>
                                          </p:stCondLst>
                                        </p:cTn>
                                        <p:tgtEl>
                                          <p:spTgt spid="5"/>
                                        </p:tgtEl>
                                        <p:attrNameLst>
                                          <p:attrName>style.visibility</p:attrName>
                                        </p:attrNameLst>
                                      </p:cBhvr>
                                      <p:to>
                                        <p:strVal val="visible"/>
                                      </p:to>
                                    </p:set>
                                    <p:animEffect transition="in" filter="blinds(horizontal)">
                                      <p:cBhvr>
                                        <p:cTn id="10"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5" grpId="0"/>
      <p:bldP spid="5"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英国伊丽莎白二世女王年轻时的最美瞬间。[高清版]">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838835" y="666750"/>
            <a:ext cx="10513695" cy="58166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video fullScrn="0">
              <p:cMediaNode>
                <p:cTn id="2" fill="hold" display="1">
                  <p:stCondLst>
                    <p:cond delay="indefinite"/>
                  </p:stCondLst>
                </p:cTn>
                <p:tgtEl>
                  <p:spTgt spid="3"/>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1" name="图片 100"/>
          <p:cNvPicPr/>
          <p:nvPr>
            <p:custDataLst>
              <p:tags r:id="rId1"/>
            </p:custDataLst>
          </p:nvPr>
        </p:nvPicPr>
        <p:blipFill>
          <a:blip r:embed="rId2"/>
          <a:stretch>
            <a:fillRect/>
          </a:stretch>
        </p:blipFill>
        <p:spPr>
          <a:xfrm rot="20820000">
            <a:off x="10412730" y="58420"/>
            <a:ext cx="1647190" cy="2720340"/>
          </a:xfrm>
          <a:prstGeom prst="rect">
            <a:avLst/>
          </a:prstGeom>
          <a:noFill/>
          <a:ln w="9525">
            <a:solidFill>
              <a:schemeClr val="accent1"/>
            </a:solidFill>
          </a:ln>
          <a:effectLst>
            <a:softEdge rad="127000"/>
          </a:effectLst>
        </p:spPr>
      </p:pic>
      <p:sp>
        <p:nvSpPr>
          <p:cNvPr id="2" name="文本框 1"/>
          <p:cNvSpPr txBox="1"/>
          <p:nvPr/>
        </p:nvSpPr>
        <p:spPr>
          <a:xfrm>
            <a:off x="3159760" y="193675"/>
            <a:ext cx="6096000" cy="829945"/>
          </a:xfrm>
          <a:prstGeom prst="rect">
            <a:avLst/>
          </a:prstGeom>
          <a:noFill/>
        </p:spPr>
        <p:txBody>
          <a:bodyPr wrap="square" rtlCol="0" anchor="t">
            <a:spAutoFit/>
          </a:bodyPr>
          <a:p>
            <a:pPr algn="ctr"/>
            <a:r>
              <a:rPr lang="en-US" altLang="zh-CN" sz="4800">
                <a:effectLst>
                  <a:outerShdw blurRad="38100" dist="19050" dir="2700000" algn="tl" rotWithShape="0">
                    <a:schemeClr val="dk1">
                      <a:alpha val="40000"/>
                    </a:schemeClr>
                  </a:outerShdw>
                </a:effectLst>
                <a:latin typeface="华文琥珀" panose="02010800040101010101" charset="-122"/>
                <a:ea typeface="华文琥珀" panose="02010800040101010101" charset="-122"/>
              </a:rPr>
              <a:t>summary</a:t>
            </a:r>
            <a:endParaRPr lang="en-US" altLang="zh-CN" sz="4800">
              <a:effectLst>
                <a:outerShdw blurRad="38100" dist="19050" dir="2700000" algn="tl" rotWithShape="0">
                  <a:schemeClr val="dk1">
                    <a:alpha val="40000"/>
                  </a:schemeClr>
                </a:outerShdw>
              </a:effectLst>
              <a:latin typeface="华文琥珀" panose="02010800040101010101" charset="-122"/>
              <a:ea typeface="华文琥珀" panose="02010800040101010101" charset="-122"/>
            </a:endParaRPr>
          </a:p>
        </p:txBody>
      </p:sp>
      <p:sp>
        <p:nvSpPr>
          <p:cNvPr id="3" name="文本框 2"/>
          <p:cNvSpPr txBox="1"/>
          <p:nvPr/>
        </p:nvSpPr>
        <p:spPr>
          <a:xfrm>
            <a:off x="1028065" y="1601470"/>
            <a:ext cx="10360025" cy="4707890"/>
          </a:xfrm>
          <a:prstGeom prst="rect">
            <a:avLst/>
          </a:prstGeom>
          <a:noFill/>
        </p:spPr>
        <p:txBody>
          <a:bodyPr wrap="square" rtlCol="0">
            <a:spAutoFit/>
          </a:bodyPr>
          <a:p>
            <a:r>
              <a:rPr lang="en-US" altLang="zh-CN" sz="3200">
                <a:latin typeface="华文楷体" panose="02010600040101010101" charset="-122"/>
                <a:ea typeface="华文楷体" panose="02010600040101010101" charset="-122"/>
                <a:cs typeface="华文楷体" panose="02010600040101010101" charset="-122"/>
              </a:rPr>
              <a:t>     </a:t>
            </a:r>
            <a:r>
              <a:rPr lang="en-US" altLang="zh-CN" sz="3200">
                <a:latin typeface="华文楷体" panose="02010600040101010101" charset="-122"/>
                <a:ea typeface="华文楷体" panose="02010600040101010101" charset="-122"/>
                <a:cs typeface="华文楷体" panose="02010600040101010101" charset="-122"/>
                <a:sym typeface="+mn-ea"/>
              </a:rPr>
              <a:t>In 1953,</a:t>
            </a:r>
            <a:r>
              <a:rPr lang="en-US" altLang="zh-CN" sz="3200">
                <a:latin typeface="华文楷体" panose="02010600040101010101" charset="-122"/>
                <a:ea typeface="华文楷体" panose="02010600040101010101" charset="-122"/>
                <a:cs typeface="华文楷体" panose="02010600040101010101" charset="-122"/>
              </a:rPr>
              <a:t>ElizabethⅡ became a queen  in British coronation(</a:t>
            </a:r>
            <a:r>
              <a:rPr lang="zh-CN" altLang="en-US" sz="3600">
                <a:latin typeface="华文新魏" panose="02010800040101010101" charset="-122"/>
                <a:ea typeface="华文新魏" panose="02010800040101010101" charset="-122"/>
                <a:cs typeface="华文楷体" panose="02010600040101010101" charset="-122"/>
              </a:rPr>
              <a:t>加冕礼</a:t>
            </a:r>
            <a:r>
              <a:rPr lang="en-US" altLang="zh-CN" sz="3200">
                <a:latin typeface="华文楷体" panose="02010600040101010101" charset="-122"/>
                <a:ea typeface="华文楷体" panose="02010600040101010101" charset="-122"/>
                <a:cs typeface="华文楷体" panose="02010600040101010101" charset="-122"/>
              </a:rPr>
              <a:t>) until 2022.</a:t>
            </a:r>
            <a:endParaRPr lang="en-US" altLang="zh-CN" sz="3200">
              <a:latin typeface="华文楷体" panose="02010600040101010101" charset="-122"/>
              <a:ea typeface="华文楷体" panose="02010600040101010101" charset="-122"/>
              <a:cs typeface="华文楷体" panose="02010600040101010101" charset="-122"/>
            </a:endParaRPr>
          </a:p>
          <a:p>
            <a:r>
              <a:rPr lang="en-US" altLang="zh-CN" sz="3200">
                <a:latin typeface="华文楷体" panose="02010600040101010101" charset="-122"/>
                <a:ea typeface="华文楷体" panose="02010600040101010101" charset="-122"/>
                <a:cs typeface="华文楷体" panose="02010600040101010101" charset="-122"/>
              </a:rPr>
              <a:t>     Her small figure gave people an instinct</a:t>
            </a:r>
            <a:r>
              <a:rPr lang="zh-CN" altLang="en-US" sz="3200">
                <a:latin typeface="华文楷体" panose="02010600040101010101" charset="-122"/>
                <a:ea typeface="华文楷体" panose="02010600040101010101" charset="-122"/>
                <a:cs typeface="华文楷体" panose="02010600040101010101" charset="-122"/>
              </a:rPr>
              <a:t>（</a:t>
            </a:r>
            <a:r>
              <a:rPr lang="zh-CN" altLang="en-US" sz="3600">
                <a:latin typeface="华文新魏" panose="02010800040101010101" charset="-122"/>
                <a:ea typeface="华文新魏" panose="02010800040101010101" charset="-122"/>
                <a:cs typeface="华文楷体" panose="02010600040101010101" charset="-122"/>
              </a:rPr>
              <a:t>本能</a:t>
            </a:r>
            <a:r>
              <a:rPr lang="zh-CN" altLang="en-US" sz="3200">
                <a:latin typeface="华文楷体" panose="02010600040101010101" charset="-122"/>
                <a:ea typeface="华文楷体" panose="02010600040101010101" charset="-122"/>
                <a:cs typeface="华文楷体" panose="02010600040101010101" charset="-122"/>
              </a:rPr>
              <a:t>）</a:t>
            </a:r>
            <a:r>
              <a:rPr lang="en-US" altLang="zh-CN" sz="3200">
                <a:latin typeface="华文楷体" panose="02010600040101010101" charset="-122"/>
                <a:ea typeface="华文楷体" panose="02010600040101010101" charset="-122"/>
                <a:cs typeface="华文楷体" panose="02010600040101010101" charset="-122"/>
              </a:rPr>
              <a:t> to protect. But her level stare and wit reflected that she </a:t>
            </a:r>
            <a:r>
              <a:rPr lang="en-US" altLang="zh-CN" sz="3200">
                <a:latin typeface="华文楷体" panose="02010600040101010101" charset="-122"/>
                <a:ea typeface="华文楷体" panose="02010600040101010101" charset="-122"/>
                <a:cs typeface="华文楷体" panose="02010600040101010101" charset="-122"/>
              </a:rPr>
              <a:t>was strong enough.</a:t>
            </a:r>
            <a:endParaRPr lang="en-US" altLang="zh-CN" sz="3200">
              <a:latin typeface="华文楷体" panose="02010600040101010101" charset="-122"/>
              <a:ea typeface="华文楷体" panose="02010600040101010101" charset="-122"/>
              <a:cs typeface="华文楷体" panose="02010600040101010101" charset="-122"/>
            </a:endParaRPr>
          </a:p>
          <a:p>
            <a:r>
              <a:rPr lang="en-US" altLang="zh-CN" sz="3200">
                <a:latin typeface="华文楷体" panose="02010600040101010101" charset="-122"/>
                <a:ea typeface="华文楷体" panose="02010600040101010101" charset="-122"/>
                <a:cs typeface="华文楷体" panose="02010600040101010101" charset="-122"/>
              </a:rPr>
              <a:t>     Of course,she had her own emotion and her own life.However,due to her identity she always maintained a detached(</a:t>
            </a:r>
            <a:r>
              <a:rPr lang="zh-CN" altLang="en-US" sz="3600">
                <a:latin typeface="华文新魏" panose="02010800040101010101" charset="-122"/>
                <a:ea typeface="华文新魏" panose="02010800040101010101" charset="-122"/>
                <a:cs typeface="华文楷体" panose="02010600040101010101" charset="-122"/>
              </a:rPr>
              <a:t>超然的</a:t>
            </a:r>
            <a:r>
              <a:rPr lang="en-US" altLang="zh-CN" sz="3200">
                <a:latin typeface="华文楷体" panose="02010600040101010101" charset="-122"/>
                <a:ea typeface="华文楷体" panose="02010600040101010101" charset="-122"/>
                <a:cs typeface="华文楷体" panose="02010600040101010101" charset="-122"/>
              </a:rPr>
              <a:t>)attitude.</a:t>
            </a:r>
            <a:endParaRPr lang="en-US" altLang="zh-CN" sz="3200">
              <a:latin typeface="华文楷体" panose="02010600040101010101" charset="-122"/>
              <a:ea typeface="华文楷体" panose="02010600040101010101" charset="-122"/>
              <a:cs typeface="华文楷体" panose="02010600040101010101" charset="-122"/>
            </a:endParaRPr>
          </a:p>
          <a:p>
            <a:r>
              <a:rPr lang="en-US" altLang="zh-CN" sz="3200">
                <a:latin typeface="华文楷体" panose="02010600040101010101" charset="-122"/>
                <a:ea typeface="华文楷体" panose="02010600040101010101" charset="-122"/>
                <a:cs typeface="华文楷体" panose="02010600040101010101" charset="-122"/>
              </a:rPr>
              <a:t>     As a queen,she did what she was supposed to do, just as she promised to unite the Uk together over the past sixty years.</a:t>
            </a:r>
            <a:endParaRPr lang="en-US" altLang="zh-CN" sz="3200">
              <a:latin typeface="华文楷体" panose="02010600040101010101" charset="-122"/>
              <a:ea typeface="华文楷体" panose="02010600040101010101" charset="-122"/>
              <a:cs typeface="华文楷体"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3" name="图片 102"/>
          <p:cNvPicPr/>
          <p:nvPr/>
        </p:nvPicPr>
        <p:blipFill>
          <a:blip r:embed="rId1"/>
          <a:stretch>
            <a:fillRect/>
          </a:stretch>
        </p:blipFill>
        <p:spPr>
          <a:xfrm rot="20820000">
            <a:off x="520065" y="2045335"/>
            <a:ext cx="2914650" cy="4420870"/>
          </a:xfrm>
          <a:prstGeom prst="rect">
            <a:avLst/>
          </a:prstGeom>
          <a:noFill/>
          <a:ln w="9525">
            <a:noFill/>
          </a:ln>
          <a:effectLst>
            <a:softEdge rad="127000"/>
          </a:effectLst>
        </p:spPr>
      </p:pic>
      <p:pic>
        <p:nvPicPr>
          <p:cNvPr id="102" name="图片 101"/>
          <p:cNvPicPr/>
          <p:nvPr/>
        </p:nvPicPr>
        <p:blipFill>
          <a:blip r:embed="rId2"/>
          <a:stretch>
            <a:fillRect/>
          </a:stretch>
        </p:blipFill>
        <p:spPr>
          <a:xfrm rot="900000">
            <a:off x="140335" y="138430"/>
            <a:ext cx="3877310" cy="2225040"/>
          </a:xfrm>
          <a:prstGeom prst="rect">
            <a:avLst/>
          </a:prstGeom>
          <a:noFill/>
          <a:ln w="9525">
            <a:noFill/>
          </a:ln>
          <a:effectLst>
            <a:softEdge rad="635000"/>
          </a:effectLst>
        </p:spPr>
      </p:pic>
      <p:sp>
        <p:nvSpPr>
          <p:cNvPr id="4" name="文本框 3"/>
          <p:cNvSpPr txBox="1"/>
          <p:nvPr/>
        </p:nvSpPr>
        <p:spPr>
          <a:xfrm>
            <a:off x="3540125" y="60960"/>
            <a:ext cx="5111115" cy="829945"/>
          </a:xfrm>
          <a:prstGeom prst="rect">
            <a:avLst/>
          </a:prstGeom>
          <a:noFill/>
        </p:spPr>
        <p:txBody>
          <a:bodyPr wrap="square" rtlCol="0" anchor="t">
            <a:spAutoFit/>
          </a:bodyPr>
          <a:p>
            <a:r>
              <a:rPr lang="zh-CN" altLang="en-US" sz="4800">
                <a:latin typeface="华文隶书" panose="02010800040101010101" charset="-122"/>
                <a:ea typeface="华文隶书" panose="02010800040101010101" charset="-122"/>
              </a:rPr>
              <a:t>supplement knowledge</a:t>
            </a:r>
            <a:endParaRPr lang="zh-CN" altLang="en-US" sz="4800">
              <a:latin typeface="华文隶书" panose="02010800040101010101" charset="-122"/>
              <a:ea typeface="华文隶书" panose="02010800040101010101" charset="-122"/>
            </a:endParaRPr>
          </a:p>
        </p:txBody>
      </p:sp>
      <p:sp>
        <p:nvSpPr>
          <p:cNvPr id="6" name="文本框 5"/>
          <p:cNvSpPr txBox="1"/>
          <p:nvPr/>
        </p:nvSpPr>
        <p:spPr>
          <a:xfrm>
            <a:off x="4239260" y="982345"/>
            <a:ext cx="7456170" cy="2245360"/>
          </a:xfrm>
          <a:prstGeom prst="rect">
            <a:avLst/>
          </a:prstGeom>
          <a:noFill/>
        </p:spPr>
        <p:txBody>
          <a:bodyPr wrap="square" rtlCol="0" anchor="t">
            <a:spAutoFit/>
          </a:bodyPr>
          <a:p>
            <a:r>
              <a:rPr lang="en-US" altLang="zh-CN" sz="4400">
                <a:solidFill>
                  <a:schemeClr val="tx1"/>
                </a:solidFill>
                <a:effectLst>
                  <a:outerShdw blurRad="38100" dist="19050" dir="2700000" algn="tl" rotWithShape="0">
                    <a:schemeClr val="dk1">
                      <a:alpha val="40000"/>
                    </a:schemeClr>
                  </a:outerShdw>
                </a:effectLst>
              </a:rPr>
              <a:t>Q</a:t>
            </a:r>
            <a:r>
              <a:rPr lang="zh-CN" altLang="en-US" sz="3200">
                <a:solidFill>
                  <a:schemeClr val="tx1"/>
                </a:solidFill>
                <a:effectLst>
                  <a:outerShdw blurRad="38100" dist="19050" dir="2700000" algn="tl" rotWithShape="0">
                    <a:schemeClr val="dk1">
                      <a:alpha val="40000"/>
                    </a:schemeClr>
                  </a:outerShdw>
                </a:effectLst>
              </a:rPr>
              <a:t>：Why does the Queen of England have </a:t>
            </a:r>
            <a:r>
              <a:rPr sz="3200">
                <a:solidFill>
                  <a:schemeClr val="tx1"/>
                </a:solidFill>
                <a:effectLst>
                  <a:outerShdw blurRad="38100" dist="19050" dir="2700000" algn="tl" rotWithShape="0">
                    <a:schemeClr val="dk1">
                      <a:alpha val="40000"/>
                    </a:schemeClr>
                  </a:outerShdw>
                </a:effectLst>
              </a:rPr>
              <a:t>such a significant influence</a:t>
            </a:r>
            <a:r>
              <a:rPr lang="en-US" sz="3200">
                <a:solidFill>
                  <a:schemeClr val="tx1"/>
                </a:solidFill>
                <a:effectLst>
                  <a:outerShdw blurRad="38100" dist="19050" dir="2700000" algn="tl" rotWithShape="0">
                    <a:schemeClr val="dk1">
                      <a:alpha val="40000"/>
                    </a:schemeClr>
                  </a:outerShdw>
                </a:effectLst>
              </a:rPr>
              <a:t> on Britain and even international politics?</a:t>
            </a:r>
            <a:endParaRPr lang="en-US" sz="3200">
              <a:solidFill>
                <a:schemeClr val="tx1"/>
              </a:solidFill>
              <a:effectLst>
                <a:outerShdw blurRad="38100" dist="19050" dir="2700000" algn="tl" rotWithShape="0">
                  <a:schemeClr val="dk1">
                    <a:alpha val="40000"/>
                  </a:schemeClr>
                </a:outerShdw>
              </a:effectLst>
            </a:endParaRPr>
          </a:p>
          <a:p>
            <a:r>
              <a:rPr lang="zh-CN" altLang="en-US" sz="3200"/>
              <a:t>         </a:t>
            </a:r>
            <a:endParaRPr lang="zh-CN" altLang="en-US" sz="3200"/>
          </a:p>
        </p:txBody>
      </p:sp>
      <p:sp>
        <p:nvSpPr>
          <p:cNvPr id="8" name="文本框 7"/>
          <p:cNvSpPr txBox="1"/>
          <p:nvPr/>
        </p:nvSpPr>
        <p:spPr>
          <a:xfrm>
            <a:off x="4164965" y="3725545"/>
            <a:ext cx="7378065" cy="1938020"/>
          </a:xfrm>
          <a:prstGeom prst="rect">
            <a:avLst/>
          </a:prstGeom>
          <a:noFill/>
        </p:spPr>
        <p:txBody>
          <a:bodyPr wrap="square" rtlCol="0">
            <a:spAutoFit/>
          </a:bodyPr>
          <a:p>
            <a:pPr algn="l"/>
            <a:r>
              <a:rPr lang="en-US" altLang="zh-CN" sz="2400" b="1">
                <a:latin typeface="华文楷体" panose="02010600040101010101" charset="-122"/>
                <a:ea typeface="华文楷体" panose="02010600040101010101" charset="-122"/>
                <a:cs typeface="华文楷体" panose="02010600040101010101" charset="-122"/>
                <a:sym typeface="+mn-ea"/>
              </a:rPr>
              <a:t>       </a:t>
            </a:r>
            <a:r>
              <a:rPr lang="zh-CN" altLang="en-US" sz="2400" b="1">
                <a:latin typeface="华文楷体" panose="02010600040101010101" charset="-122"/>
                <a:ea typeface="华文楷体" panose="02010600040101010101" charset="-122"/>
                <a:cs typeface="华文楷体" panose="02010600040101010101" charset="-122"/>
                <a:sym typeface="+mn-ea"/>
              </a:rPr>
              <a:t>大家都知道，英国王室是没有什么实权，可就是这样一位英国的虚君，为什么依然能对英国甚至国际政治有这么重大的影响力？</a:t>
            </a:r>
            <a:endParaRPr lang="zh-CN" altLang="en-US" sz="2400" b="1">
              <a:latin typeface="华文楷体" panose="02010600040101010101" charset="-122"/>
              <a:ea typeface="华文楷体" panose="02010600040101010101" charset="-122"/>
              <a:cs typeface="华文楷体" panose="02010600040101010101" charset="-122"/>
            </a:endParaRPr>
          </a:p>
          <a:p>
            <a:pPr algn="l"/>
            <a:endParaRPr lang="zh-CN" altLang="en-US" sz="2400" b="1">
              <a:latin typeface="华文楷体" panose="02010600040101010101" charset="-122"/>
              <a:ea typeface="华文楷体" panose="02010600040101010101" charset="-122"/>
              <a:cs typeface="华文楷体" panose="02010600040101010101" charset="-122"/>
            </a:endParaRPr>
          </a:p>
          <a:p>
            <a:pPr algn="l"/>
            <a:r>
              <a:rPr lang="en-US" altLang="zh-CN" sz="2400" b="1">
                <a:latin typeface="华文楷体" panose="02010600040101010101" charset="-122"/>
                <a:ea typeface="华文楷体" panose="02010600040101010101" charset="-122"/>
                <a:cs typeface="华文楷体" panose="02010600040101010101" charset="-122"/>
                <a:sym typeface="+mn-ea"/>
              </a:rPr>
              <a:t>          </a:t>
            </a:r>
            <a:endParaRPr lang="zh-CN" altLang="en-US" sz="2400" b="1">
              <a:latin typeface="华文楷体" panose="02010600040101010101" charset="-122"/>
              <a:ea typeface="华文楷体" panose="02010600040101010101" charset="-122"/>
              <a:cs typeface="华文楷体" panose="02010600040101010101" charset="-122"/>
            </a:endParaRPr>
          </a:p>
        </p:txBody>
      </p:sp>
      <p:sp>
        <p:nvSpPr>
          <p:cNvPr id="9" name="文本框 8"/>
          <p:cNvSpPr txBox="1"/>
          <p:nvPr/>
        </p:nvSpPr>
        <p:spPr>
          <a:xfrm>
            <a:off x="4164965" y="5394325"/>
            <a:ext cx="3643630" cy="706755"/>
          </a:xfrm>
          <a:prstGeom prst="rect">
            <a:avLst/>
          </a:prstGeom>
          <a:noFill/>
        </p:spPr>
        <p:txBody>
          <a:bodyPr wrap="none" rtlCol="0">
            <a:spAutoFit/>
          </a:bodyPr>
          <a:p>
            <a:pPr algn="l"/>
            <a:r>
              <a:rPr lang="zh-CN" altLang="en-US" sz="2400" b="1">
                <a:latin typeface="华文楷体" panose="02010600040101010101" charset="-122"/>
                <a:ea typeface="华文楷体" panose="02010600040101010101" charset="-122"/>
                <a:cs typeface="华文楷体" panose="02010600040101010101" charset="-122"/>
                <a:sym typeface="+mn-ea"/>
              </a:rPr>
              <a:t>答案是两个字：</a:t>
            </a:r>
            <a:r>
              <a:rPr lang="zh-CN" altLang="en-US" sz="4000" b="1">
                <a:latin typeface="华文楷体" panose="02010600040101010101" charset="-122"/>
                <a:ea typeface="华文楷体" panose="02010600040101010101" charset="-122"/>
                <a:cs typeface="华文楷体" panose="02010600040101010101" charset="-122"/>
                <a:sym typeface="+mn-ea"/>
              </a:rPr>
              <a:t>文化</a:t>
            </a:r>
            <a:r>
              <a:rPr lang="zh-CN" altLang="en-US" sz="2400" b="1">
                <a:latin typeface="华文楷体" panose="02010600040101010101" charset="-122"/>
                <a:ea typeface="华文楷体" panose="02010600040101010101" charset="-122"/>
                <a:cs typeface="华文楷体" panose="02010600040101010101" charset="-122"/>
                <a:sym typeface="+mn-ea"/>
              </a:rPr>
              <a:t>。</a:t>
            </a:r>
            <a:endParaRPr lang="zh-CN" altLang="en-US" sz="2400" b="1">
              <a:latin typeface="华文楷体" panose="02010600040101010101" charset="-122"/>
              <a:ea typeface="华文楷体" panose="02010600040101010101" charset="-122"/>
              <a:cs typeface="华文楷体" panose="02010600040101010101" charset="-122"/>
            </a:endParaRPr>
          </a:p>
        </p:txBody>
      </p:sp>
      <p:sp>
        <p:nvSpPr>
          <p:cNvPr id="10" name="文本框 9"/>
          <p:cNvSpPr txBox="1"/>
          <p:nvPr/>
        </p:nvSpPr>
        <p:spPr>
          <a:xfrm>
            <a:off x="4164965" y="2827655"/>
            <a:ext cx="2254885" cy="829945"/>
          </a:xfrm>
          <a:prstGeom prst="rect">
            <a:avLst/>
          </a:prstGeom>
          <a:noFill/>
        </p:spPr>
        <p:txBody>
          <a:bodyPr wrap="none" rtlCol="0">
            <a:spAutoFit/>
          </a:bodyPr>
          <a:p>
            <a:pPr algn="l"/>
            <a:r>
              <a:rPr lang="en-US" altLang="zh-CN" sz="4800">
                <a:solidFill>
                  <a:schemeClr val="tx1"/>
                </a:solidFill>
                <a:effectLst>
                  <a:outerShdw blurRad="38100" dist="19050" dir="2700000" algn="tl" rotWithShape="0">
                    <a:schemeClr val="dk1">
                      <a:alpha val="40000"/>
                    </a:schemeClr>
                  </a:outerShdw>
                </a:effectLst>
                <a:sym typeface="+mn-ea"/>
              </a:rPr>
              <a:t>A</a:t>
            </a:r>
            <a:r>
              <a:rPr lang="zh-CN" altLang="en-US" sz="3200">
                <a:solidFill>
                  <a:schemeClr val="tx1"/>
                </a:solidFill>
                <a:effectLst>
                  <a:outerShdw blurRad="38100" dist="19050" dir="2700000" algn="tl" rotWithShape="0">
                    <a:schemeClr val="dk1">
                      <a:alpha val="40000"/>
                    </a:schemeClr>
                  </a:outerShdw>
                </a:effectLst>
                <a:sym typeface="+mn-ea"/>
              </a:rPr>
              <a:t>：</a:t>
            </a:r>
            <a:r>
              <a:rPr lang="en-US" altLang="zh-CN" sz="3200">
                <a:solidFill>
                  <a:schemeClr val="tx1"/>
                </a:solidFill>
                <a:effectLst>
                  <a:outerShdw blurRad="38100" dist="19050" dir="2700000" algn="tl" rotWithShape="0">
                    <a:schemeClr val="dk1">
                      <a:alpha val="40000"/>
                    </a:schemeClr>
                  </a:outerShdw>
                </a:effectLst>
                <a:sym typeface="+mn-ea"/>
              </a:rPr>
              <a:t>C</a:t>
            </a:r>
            <a:r>
              <a:rPr lang="zh-CN" altLang="en-US" sz="3200">
                <a:solidFill>
                  <a:schemeClr val="tx1"/>
                </a:solidFill>
                <a:effectLst>
                  <a:outerShdw blurRad="38100" dist="19050" dir="2700000" algn="tl" rotWithShape="0">
                    <a:schemeClr val="dk1">
                      <a:alpha val="40000"/>
                    </a:schemeClr>
                  </a:outerShdw>
                </a:effectLst>
                <a:sym typeface="+mn-ea"/>
              </a:rPr>
              <a:t>ulture.</a:t>
            </a:r>
            <a:endParaRPr lang="zh-CN" altLang="en-US" sz="3200">
              <a:solidFill>
                <a:schemeClr val="tx1"/>
              </a:solidFill>
              <a:effectLst>
                <a:outerShdw blurRad="38100" dist="19050" dir="2700000" algn="tl" rotWithShape="0">
                  <a:schemeClr val="dk1">
                    <a:alpha val="40000"/>
                  </a:schemeClr>
                </a:outerShdw>
              </a:effectLst>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8" grpId="0"/>
      <p:bldP spid="8" grpId="1"/>
      <p:bldP spid="10" grpId="0"/>
      <p:bldP spid="10" grpId="1"/>
      <p:bldP spid="9" grpId="0"/>
      <p:bldP spid="9"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602480" y="4141470"/>
            <a:ext cx="6978650" cy="2676525"/>
          </a:xfrm>
          <a:prstGeom prst="rect">
            <a:avLst/>
          </a:prstGeom>
          <a:noFill/>
        </p:spPr>
        <p:txBody>
          <a:bodyPr wrap="square" rtlCol="0" anchor="t">
            <a:spAutoFit/>
          </a:bodyPr>
          <a:p>
            <a:r>
              <a:rPr lang="en-US" altLang="zh-CN" sz="2400" b="1">
                <a:latin typeface="华文楷体" panose="02010600040101010101" charset="-122"/>
                <a:ea typeface="华文楷体" panose="02010600040101010101" charset="-122"/>
                <a:cs typeface="华文楷体" panose="02010600040101010101" charset="-122"/>
              </a:rPr>
              <a:t>        </a:t>
            </a:r>
            <a:r>
              <a:rPr lang="en-US" altLang="zh-CN" sz="2400" b="1">
                <a:latin typeface="华文楷体" panose="02010600040101010101" charset="-122"/>
                <a:ea typeface="华文楷体" panose="02010600040101010101" charset="-122"/>
                <a:cs typeface="华文楷体" panose="02010600040101010101" charset="-122"/>
                <a:sym typeface="+mn-ea"/>
              </a:rPr>
              <a:t>  </a:t>
            </a:r>
            <a:r>
              <a:rPr lang="zh-CN" altLang="en-US" sz="2400" b="1">
                <a:latin typeface="华文楷体" panose="02010600040101010101" charset="-122"/>
                <a:ea typeface="华文楷体" panose="02010600040101010101" charset="-122"/>
                <a:cs typeface="华文楷体" panose="02010600040101010101" charset="-122"/>
                <a:sym typeface="+mn-ea"/>
              </a:rPr>
              <a:t>英国王室和女王在文化上的影响力，仍是无可替代的。</a:t>
            </a:r>
            <a:r>
              <a:rPr lang="zh-CN" altLang="en-US" sz="2400" b="1">
                <a:latin typeface="华文楷体" panose="02010600040101010101" charset="-122"/>
                <a:ea typeface="华文楷体" panose="02010600040101010101" charset="-122"/>
                <a:cs typeface="华文楷体" panose="02010600040101010101" charset="-122"/>
              </a:rPr>
              <a:t>王室和国王不仅是一种历史共同记忆，</a:t>
            </a:r>
            <a:r>
              <a:rPr lang="zh-CN" altLang="en-US" sz="2400" b="1">
                <a:latin typeface="华文楷体" panose="02010600040101010101" charset="-122"/>
                <a:ea typeface="华文楷体" panose="02010600040101010101" charset="-122"/>
                <a:cs typeface="华文楷体" panose="02010600040101010101" charset="-122"/>
                <a:sym typeface="+mn-ea"/>
              </a:rPr>
              <a:t>还是一种道德垂范。</a:t>
            </a:r>
            <a:r>
              <a:rPr lang="zh-CN" altLang="en-US" sz="2400" b="1">
                <a:latin typeface="华文楷体" panose="02010600040101010101" charset="-122"/>
                <a:ea typeface="华文楷体" panose="02010600040101010101" charset="-122"/>
                <a:cs typeface="华文楷体" panose="02010600040101010101" charset="-122"/>
              </a:rPr>
              <a:t>它是英国内部各地区，以及与英联邦国家联系的一个共同情感纽带。英国王室之所以搞那么多繁文缛节、甚至略显古板，其实就是要凸出庄重感和历史感，进而向国民乃至英联邦提供精神上的稳定性。</a:t>
            </a:r>
            <a:endParaRPr lang="zh-CN" altLang="en-US" sz="2400" b="1">
              <a:latin typeface="华文楷体" panose="02010600040101010101" charset="-122"/>
              <a:ea typeface="华文楷体" panose="02010600040101010101" charset="-122"/>
              <a:cs typeface="华文楷体" panose="02010600040101010101" charset="-122"/>
            </a:endParaRPr>
          </a:p>
        </p:txBody>
      </p:sp>
      <p:pic>
        <p:nvPicPr>
          <p:cNvPr id="103" name="图片 102"/>
          <p:cNvPicPr>
            <a:picLocks noChangeAspect="1"/>
          </p:cNvPicPr>
          <p:nvPr>
            <p:custDataLst>
              <p:tags r:id="rId1"/>
            </p:custDataLst>
          </p:nvPr>
        </p:nvPicPr>
        <p:blipFill>
          <a:blip r:embed="rId2">
            <a:alphaModFix amt="80000"/>
          </a:blip>
          <a:stretch>
            <a:fillRect/>
          </a:stretch>
        </p:blipFill>
        <p:spPr>
          <a:xfrm>
            <a:off x="8883650" y="0"/>
            <a:ext cx="2697480" cy="4051300"/>
          </a:xfrm>
          <a:prstGeom prst="rect">
            <a:avLst/>
          </a:prstGeom>
          <a:noFill/>
          <a:ln w="9525">
            <a:noFill/>
          </a:ln>
          <a:effectLst>
            <a:softEdge rad="63500"/>
          </a:effectLst>
        </p:spPr>
      </p:pic>
      <p:pic>
        <p:nvPicPr>
          <p:cNvPr id="105" name="图片 104"/>
          <p:cNvPicPr>
            <a:picLocks noChangeAspect="1"/>
          </p:cNvPicPr>
          <p:nvPr/>
        </p:nvPicPr>
        <p:blipFill>
          <a:blip r:embed="rId3">
            <a:alphaModFix amt="80000"/>
          </a:blip>
          <a:stretch>
            <a:fillRect/>
          </a:stretch>
        </p:blipFill>
        <p:spPr>
          <a:xfrm>
            <a:off x="97155" y="3073400"/>
            <a:ext cx="3443605" cy="3784600"/>
          </a:xfrm>
          <a:prstGeom prst="rect">
            <a:avLst/>
          </a:prstGeom>
          <a:noFill/>
          <a:ln w="9525">
            <a:noFill/>
          </a:ln>
          <a:effectLst>
            <a:softEdge rad="63500"/>
          </a:effectLst>
        </p:spPr>
      </p:pic>
      <p:sp>
        <p:nvSpPr>
          <p:cNvPr id="4" name="文本框 3"/>
          <p:cNvSpPr txBox="1"/>
          <p:nvPr/>
        </p:nvSpPr>
        <p:spPr>
          <a:xfrm>
            <a:off x="2804795" y="2490470"/>
            <a:ext cx="6581775" cy="1014730"/>
          </a:xfrm>
          <a:prstGeom prst="rect">
            <a:avLst/>
          </a:prstGeom>
          <a:noFill/>
        </p:spPr>
        <p:txBody>
          <a:bodyPr wrap="square" rtlCol="0" anchor="t">
            <a:spAutoFit/>
          </a:bodyPr>
          <a:p>
            <a:r>
              <a:rPr lang="zh-CN" altLang="en-US" sz="6000">
                <a:latin typeface="华文隶书" panose="02010800040101010101" charset="-122"/>
                <a:ea typeface="华文隶书" panose="02010800040101010101" charset="-122"/>
              </a:rPr>
              <a:t>supplement knowledge</a:t>
            </a:r>
            <a:endParaRPr lang="zh-CN" altLang="en-US" sz="6000">
              <a:latin typeface="华文隶书" panose="02010800040101010101" charset="-122"/>
              <a:ea typeface="华文隶书" panose="02010800040101010101" charset="-122"/>
            </a:endParaRPr>
          </a:p>
        </p:txBody>
      </p:sp>
      <p:sp>
        <p:nvSpPr>
          <p:cNvPr id="5" name="文本框 4"/>
          <p:cNvSpPr txBox="1"/>
          <p:nvPr/>
        </p:nvSpPr>
        <p:spPr>
          <a:xfrm>
            <a:off x="464820" y="206375"/>
            <a:ext cx="7891145" cy="2111375"/>
          </a:xfrm>
          <a:prstGeom prst="rect">
            <a:avLst/>
          </a:prstGeom>
          <a:noFill/>
        </p:spPr>
        <p:txBody>
          <a:bodyPr wrap="square" rtlCol="0">
            <a:noAutofit/>
          </a:bodyPr>
          <a:p>
            <a:r>
              <a:rPr lang="en-US" altLang="zh-CN" sz="2000">
                <a:latin typeface="华文楷体" panose="02010600040101010101" charset="-122"/>
                <a:ea typeface="华文楷体" panose="02010600040101010101" charset="-122"/>
              </a:rPr>
              <a:t>Their cultural influence is still irreplace.The royal family and the king are not only a shared his historical memory,but also a moral norm.It is a commom emotional link between the regions within the Unoted Kingdom and with the commom wealth countries. the reason why the Birtish royal family makes so many formulities and even seems a little stuffy is to highlight.The sense of gravitas and history.so as to provide spiritual stability to the people and even the commomwealth. </a:t>
            </a:r>
            <a:endParaRPr lang="en-US" altLang="zh-CN" sz="2000">
              <a:latin typeface="华文楷体" panose="02010600040101010101" charset="-122"/>
              <a:ea typeface="华文楷体"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023745" y="1892935"/>
            <a:ext cx="8145145" cy="4523105"/>
          </a:xfrm>
          <a:prstGeom prst="rect">
            <a:avLst/>
          </a:prstGeom>
          <a:noFill/>
        </p:spPr>
        <p:txBody>
          <a:bodyPr wrap="square" rtlCol="0">
            <a:spAutoFit/>
          </a:bodyPr>
          <a:p>
            <a:r>
              <a:rPr lang="en-US" altLang="zh-CN" sz="3600">
                <a:latin typeface="华文新魏" panose="02010800040101010101" charset="-122"/>
                <a:ea typeface="华文新魏" panose="02010800040101010101" charset="-122"/>
              </a:rPr>
              <a:t>     It is extremely important that a country has a good leader. If you want to be a good leader, you have to take responsibility. There is no doubt that the Queen has done well in these sixty years. In fact, for ordinary people, it is not difficult to be responsible, but it is not easy to persist for decades.</a:t>
            </a:r>
            <a:endParaRPr lang="en-US" altLang="zh-CN" sz="3600">
              <a:latin typeface="华文新魏" panose="02010800040101010101" charset="-122"/>
              <a:ea typeface="华文新魏" panose="02010800040101010101" charset="-122"/>
            </a:endParaRPr>
          </a:p>
        </p:txBody>
      </p:sp>
      <p:sp>
        <p:nvSpPr>
          <p:cNvPr id="3" name="文本框 2"/>
          <p:cNvSpPr txBox="1"/>
          <p:nvPr/>
        </p:nvSpPr>
        <p:spPr>
          <a:xfrm>
            <a:off x="6546850" y="1066165"/>
            <a:ext cx="4859655" cy="953135"/>
          </a:xfrm>
          <a:prstGeom prst="rect">
            <a:avLst/>
          </a:prstGeom>
          <a:noFill/>
        </p:spPr>
        <p:txBody>
          <a:bodyPr wrap="square" rtlCol="0">
            <a:spAutoFit/>
          </a:bodyPr>
          <a:p>
            <a:r>
              <a:rPr lang="en-US" altLang="zh-CN" sz="2800">
                <a:latin typeface="华文行楷" panose="02010800040101010101" charset="-122"/>
                <a:ea typeface="华文行楷" panose="02010800040101010101" charset="-122"/>
                <a:cs typeface="华文行楷" panose="02010800040101010101" charset="-122"/>
              </a:rPr>
              <a:t>——</a:t>
            </a:r>
            <a:r>
              <a:rPr lang="zh-CN" altLang="en-US" sz="2800">
                <a:latin typeface="华文行楷" panose="02010800040101010101" charset="-122"/>
                <a:ea typeface="华文行楷" panose="02010800040101010101" charset="-122"/>
                <a:cs typeface="华文行楷" panose="02010800040101010101" charset="-122"/>
              </a:rPr>
              <a:t>不是用最短的时间去承诺，而是用最长</a:t>
            </a:r>
            <a:r>
              <a:rPr lang="en-US" altLang="zh-CN" sz="2800">
                <a:latin typeface="华文行楷" panose="02010800040101010101" charset="-122"/>
                <a:ea typeface="华文行楷" panose="02010800040101010101" charset="-122"/>
                <a:cs typeface="华文行楷" panose="02010800040101010101" charset="-122"/>
              </a:rPr>
              <a:t> </a:t>
            </a:r>
            <a:r>
              <a:rPr lang="zh-CN" altLang="en-US" sz="2800">
                <a:latin typeface="华文行楷" panose="02010800040101010101" charset="-122"/>
                <a:ea typeface="华文行楷" panose="02010800040101010101" charset="-122"/>
                <a:cs typeface="华文行楷" panose="02010800040101010101" charset="-122"/>
              </a:rPr>
              <a:t>的时间去实践</a:t>
            </a:r>
            <a:endParaRPr lang="zh-CN" altLang="en-US" sz="2800">
              <a:latin typeface="华文行楷" panose="02010800040101010101" charset="-122"/>
              <a:ea typeface="华文行楷" panose="02010800040101010101" charset="-122"/>
              <a:cs typeface="华文行楷" panose="02010800040101010101" charset="-122"/>
            </a:endParaRPr>
          </a:p>
        </p:txBody>
      </p:sp>
      <p:sp>
        <p:nvSpPr>
          <p:cNvPr id="4" name="文本框 3"/>
          <p:cNvSpPr txBox="1"/>
          <p:nvPr/>
        </p:nvSpPr>
        <p:spPr>
          <a:xfrm>
            <a:off x="2526030" y="0"/>
            <a:ext cx="7140575" cy="1198880"/>
          </a:xfrm>
          <a:prstGeom prst="rect">
            <a:avLst/>
          </a:prstGeom>
          <a:noFill/>
        </p:spPr>
        <p:txBody>
          <a:bodyPr wrap="square" rtlCol="0">
            <a:spAutoFit/>
          </a:bodyPr>
          <a:p>
            <a:r>
              <a:rPr lang="en-US" altLang="zh-CN" sz="7200">
                <a:gradFill>
                  <a:gsLst>
                    <a:gs pos="0">
                      <a:srgbClr val="E30000"/>
                    </a:gs>
                    <a:gs pos="100000">
                      <a:srgbClr val="760303"/>
                    </a:gs>
                  </a:gsLst>
                  <a:lin scaled="0"/>
                </a:gradFill>
                <a:effectLst>
                  <a:outerShdw blurRad="38100" dist="19050" dir="2700000" algn="tl" rotWithShape="0">
                    <a:schemeClr val="dk1">
                      <a:alpha val="40000"/>
                    </a:schemeClr>
                  </a:outerShdw>
                </a:effectLst>
                <a:latin typeface="华文隶书" panose="02010800040101010101" charset="-122"/>
                <a:ea typeface="华文隶书" panose="02010800040101010101" charset="-122"/>
              </a:rPr>
              <a:t>The Weight of Duty</a:t>
            </a:r>
            <a:endParaRPr lang="en-US" altLang="zh-CN" sz="7200">
              <a:gradFill>
                <a:gsLst>
                  <a:gs pos="0">
                    <a:srgbClr val="E30000"/>
                  </a:gs>
                  <a:gs pos="100000">
                    <a:srgbClr val="760303"/>
                  </a:gs>
                </a:gsLst>
                <a:lin scaled="0"/>
              </a:gradFill>
              <a:effectLst>
                <a:outerShdw blurRad="38100" dist="19050" dir="2700000" algn="tl" rotWithShape="0">
                  <a:schemeClr val="dk1">
                    <a:alpha val="40000"/>
                  </a:schemeClr>
                </a:outerShdw>
              </a:effectLst>
              <a:latin typeface="华文隶书" panose="02010800040101010101" charset="-122"/>
              <a:ea typeface="华文隶书" panose="02010800040101010101"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tags/tag1.xml><?xml version="1.0" encoding="utf-8"?>
<p:tagLst xmlns:p="http://schemas.openxmlformats.org/presentationml/2006/main">
  <p:tag name="KSO_WM_UNIT_PLACING_PICTURE_USER_VIEWPORT" val="{&quot;height&quot;:10800,&quot;width&quot;:7640}"/>
</p:tagLst>
</file>

<file path=ppt/tags/tag2.xml><?xml version="1.0" encoding="utf-8"?>
<p:tagLst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666522776734_1_1"/>
</p:tagLst>
</file>

<file path=ppt/tags/tag3.xml><?xml version="1.0" encoding="utf-8"?>
<p:tagLst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666522784248_1_1"/>
</p:tagLst>
</file>

<file path=ppt/tags/tag4.xml><?xml version="1.0" encoding="utf-8"?>
<p:tagLst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668990712655_1_1"/>
</p:tagLst>
</file>

<file path=ppt/tags/tag5.xml><?xml version="1.0" encoding="utf-8"?>
<p:tagLst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BTNRECT" val="7911*4212*734*734"/>
</p:tagLst>
</file>

<file path=ppt/tags/tag6.xml><?xml version="1.0" encoding="utf-8"?>
<p:tagLst xmlns:p="http://schemas.openxmlformats.org/presentationml/2006/main">
  <p:tag name="KSO_WM_UNIT_PLACING_PICTURE_USER_VIEWPORT" val="{&quot;height&quot;:4496,&quot;width&quot;:3084}"/>
</p:tagLst>
</file>

<file path=ppt/tags/tag7.xml><?xml version="1.0" encoding="utf-8"?>
<p:tagLst xmlns:p="http://schemas.openxmlformats.org/presentationml/2006/main">
  <p:tag name="KSO_WM_UNIT_PLACING_PICTURE_USER_VIEWPORT" val="{&quot;height&quot;:4740,&quot;width&quot;:3156}"/>
</p:tagLst>
</file>

<file path=ppt/tags/tag8.xml><?xml version="1.0" encoding="utf-8"?>
<p:tagLst xmlns:p="http://schemas.openxmlformats.org/presentationml/2006/main">
  <p:tag name="COMMONDATA" val="eyJoZGlkIjoiMzk4N2I2ZjM2ZTlmY2E0YmU3MmUxZjYwNTQxZWY1MzIifQ=="/>
  <p:tag name="KSO_WPP_MARK_KEY" val="702994a9-6e7d-47a6-9b65-17cf3b459244"/>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2598</Words>
  <Application>WPS 演示</Application>
  <PresentationFormat>宽屏</PresentationFormat>
  <Paragraphs>101</Paragraphs>
  <Slides>13</Slides>
  <Notes>0</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13</vt:i4>
      </vt:variant>
    </vt:vector>
  </HeadingPairs>
  <TitlesOfParts>
    <vt:vector size="30" baseType="lpstr">
      <vt:lpstr>Arial</vt:lpstr>
      <vt:lpstr>宋体</vt:lpstr>
      <vt:lpstr>Wingdings</vt:lpstr>
      <vt:lpstr>华文行楷</vt:lpstr>
      <vt:lpstr>Times New Roman Regular</vt:lpstr>
      <vt:lpstr>Times New Roman</vt:lpstr>
      <vt:lpstr>Georgia</vt:lpstr>
      <vt:lpstr>华文楷体</vt:lpstr>
      <vt:lpstr>华文细黑</vt:lpstr>
      <vt:lpstr>华文新魏</vt:lpstr>
      <vt:lpstr>华文琥珀</vt:lpstr>
      <vt:lpstr>华文隶书</vt:lpstr>
      <vt:lpstr>华文中宋</vt:lpstr>
      <vt:lpstr>微软雅黑</vt:lpstr>
      <vt:lpstr>Arial Unicode MS</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胡逢彬</dc:creator>
  <cp:lastModifiedBy>yux</cp:lastModifiedBy>
  <cp:revision>48</cp:revision>
  <dcterms:created xsi:type="dcterms:W3CDTF">2022-10-19T06:46:00Z</dcterms:created>
  <dcterms:modified xsi:type="dcterms:W3CDTF">2023-02-18T09:27:13Z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19C467CC00C5469BAD2BF646A2805837</vt:lpwstr>
  </property>
  <property fmtid="{D5CDD505-2E9C-101B-9397-08002B2CF9AE}" pid="3" name="KSOProductBuildVer">
    <vt:lpwstr>2052-11.1.0.12132</vt:lpwstr>
  </property>
</Properties>
</file>

<file path=docProps/thumbnail.jpeg>
</file>